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55" r:id="rId2"/>
    <p:sldId id="403" r:id="rId3"/>
    <p:sldId id="331" r:id="rId4"/>
    <p:sldId id="405" r:id="rId5"/>
    <p:sldId id="408" r:id="rId6"/>
    <p:sldId id="411" r:id="rId7"/>
    <p:sldId id="470" r:id="rId8"/>
    <p:sldId id="421" r:id="rId9"/>
    <p:sldId id="413" r:id="rId10"/>
    <p:sldId id="420" r:id="rId11"/>
    <p:sldId id="415" r:id="rId12"/>
    <p:sldId id="424" r:id="rId13"/>
    <p:sldId id="462" r:id="rId14"/>
    <p:sldId id="418" r:id="rId15"/>
    <p:sldId id="419" r:id="rId16"/>
    <p:sldId id="450" r:id="rId17"/>
    <p:sldId id="455" r:id="rId18"/>
    <p:sldId id="456" r:id="rId19"/>
    <p:sldId id="458" r:id="rId20"/>
    <p:sldId id="469" r:id="rId21"/>
    <p:sldId id="338" r:id="rId22"/>
    <p:sldId id="471" r:id="rId2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0C8"/>
    <a:srgbClr val="008000"/>
    <a:srgbClr val="D3DFEB"/>
    <a:srgbClr val="7FA290"/>
    <a:srgbClr val="AD8D9F"/>
    <a:srgbClr val="2A2E33"/>
    <a:srgbClr val="A50021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0996" autoAdjust="0"/>
  </p:normalViewPr>
  <p:slideViewPr>
    <p:cSldViewPr>
      <p:cViewPr varScale="1">
        <p:scale>
          <a:sx n="65" d="100"/>
          <a:sy n="65" d="100"/>
        </p:scale>
        <p:origin x="-1314" y="-114"/>
      </p:cViewPr>
      <p:guideLst>
        <p:guide orient="horz" pos="240"/>
        <p:guide orient="horz" pos="4080"/>
        <p:guide orient="horz" pos="912"/>
        <p:guide orient="horz" pos="1008"/>
        <p:guide orient="horz" pos="1728"/>
        <p:guide orient="horz" pos="1824"/>
        <p:guide orient="horz" pos="2496"/>
        <p:guide orient="horz" pos="2592"/>
        <p:guide pos="2832"/>
        <p:guide pos="240"/>
        <p:guide pos="5520"/>
        <p:guide pos="2928"/>
        <p:guide pos="3504"/>
        <p:guide pos="3600"/>
        <p:guide pos="4176"/>
        <p:guide pos="4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3280" y="-12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8FEA1F7-5ED7-4629-9B90-BDB9E7741D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6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79463"/>
            <a:ext cx="4878387" cy="3659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51388"/>
            <a:ext cx="498633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6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3400"/>
            <a:ext cx="2946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9181D50-ED24-495F-9819-674152B9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73FA0-A3A1-4DB3-9AEE-73D9010DBE0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6496E-C203-4DA2-898B-730596236219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9F552-6BFE-4B79-94BF-20A10933E9F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30E66-FC7E-41A0-A288-C99BC2ECA8B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E3F52-2E49-4BAA-89BB-66DBADA95D9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FFB49-608F-4CA4-86F6-C944DB157A4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9CEB5-5FAA-4693-B85A-673A39D8920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"/>
          <p:cNvSpPr>
            <a:spLocks noChangeArrowheads="1"/>
          </p:cNvSpPr>
          <p:nvPr userDrawn="1"/>
        </p:nvSpPr>
        <p:spPr bwMode="auto">
          <a:xfrm>
            <a:off x="0" y="0"/>
            <a:ext cx="3429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ahoma" pitchFamily="34" charset="0"/>
            </a:endParaRPr>
          </a:p>
        </p:txBody>
      </p:sp>
      <p:sp>
        <p:nvSpPr>
          <p:cNvPr id="4" name="Rectangle 83"/>
          <p:cNvSpPr>
            <a:spLocks noChangeArrowheads="1"/>
          </p:cNvSpPr>
          <p:nvPr userDrawn="1"/>
        </p:nvSpPr>
        <p:spPr bwMode="auto">
          <a:xfrm>
            <a:off x="3429000" y="0"/>
            <a:ext cx="5715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 Box 86"/>
          <p:cNvSpPr txBox="1">
            <a:spLocks noChangeArrowheads="1"/>
          </p:cNvSpPr>
          <p:nvPr userDrawn="1"/>
        </p:nvSpPr>
        <p:spPr bwMode="auto">
          <a:xfrm>
            <a:off x="298450" y="4648200"/>
            <a:ext cx="1042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  <a:defRPr/>
            </a:pPr>
            <a:r>
              <a:rPr lang="en-GB">
                <a:solidFill>
                  <a:schemeClr val="bg1"/>
                </a:solidFill>
              </a:rPr>
              <a:t>Prepared for</a:t>
            </a:r>
            <a:endParaRPr lang="en-US" sz="2400"/>
          </a:p>
        </p:txBody>
      </p:sp>
      <p:sp>
        <p:nvSpPr>
          <p:cNvPr id="6" name="Rectangle 87"/>
          <p:cNvSpPr>
            <a:spLocks noChangeArrowheads="1"/>
          </p:cNvSpPr>
          <p:nvPr userDrawn="1"/>
        </p:nvSpPr>
        <p:spPr bwMode="auto">
          <a:xfrm>
            <a:off x="304800" y="4951413"/>
            <a:ext cx="2820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  <a:defRPr/>
            </a:pPr>
            <a:r>
              <a:rPr lang="en-GB" sz="2000" b="1" dirty="0">
                <a:solidFill>
                  <a:schemeClr val="bg1"/>
                </a:solidFill>
              </a:rPr>
              <a:t>Alcohol Action Ireland</a:t>
            </a:r>
          </a:p>
        </p:txBody>
      </p:sp>
      <p:sp>
        <p:nvSpPr>
          <p:cNvPr id="7" name="Text Box 89"/>
          <p:cNvSpPr txBox="1">
            <a:spLocks noChangeArrowheads="1"/>
          </p:cNvSpPr>
          <p:nvPr userDrawn="1"/>
        </p:nvSpPr>
        <p:spPr bwMode="auto">
          <a:xfrm>
            <a:off x="304800" y="5715000"/>
            <a:ext cx="2101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  <a:defRPr/>
            </a:pPr>
            <a:r>
              <a:rPr lang="en-GB" dirty="0"/>
              <a:t>Prepared by Martha Fanning</a:t>
            </a:r>
            <a:endParaRPr lang="en-US" sz="2400" dirty="0"/>
          </a:p>
        </p:txBody>
      </p:sp>
      <p:sp>
        <p:nvSpPr>
          <p:cNvPr id="8" name="Text Box 90"/>
          <p:cNvSpPr txBox="1">
            <a:spLocks noChangeArrowheads="1"/>
          </p:cNvSpPr>
          <p:nvPr userDrawn="1"/>
        </p:nvSpPr>
        <p:spPr bwMode="auto">
          <a:xfrm>
            <a:off x="304800" y="6278563"/>
            <a:ext cx="1373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  <a:defRPr/>
            </a:pPr>
            <a:r>
              <a:rPr lang="en-GB" b="1" dirty="0"/>
              <a:t>September 2010</a:t>
            </a:r>
            <a:endParaRPr lang="en-US" b="1" dirty="0"/>
          </a:p>
        </p:txBody>
      </p:sp>
      <p:pic>
        <p:nvPicPr>
          <p:cNvPr id="9" name="Picture 9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66675"/>
            <a:ext cx="194468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304800" y="2667000"/>
            <a:ext cx="2971800" cy="1676400"/>
          </a:xfrm>
        </p:spPr>
        <p:txBody>
          <a:bodyPr/>
          <a:lstStyle>
            <a:lvl1pPr>
              <a:lnSpc>
                <a:spcPct val="80000"/>
              </a:lnSpc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J.xxxx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4800" y="131763"/>
            <a:ext cx="2122488" cy="5307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131763"/>
            <a:ext cx="6216650" cy="5307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J.xxxx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J.2223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J.2223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J.xxxx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4114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628775"/>
            <a:ext cx="4114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J.xxxx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J.xxxx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J.2223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J.xxxx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J.xxxx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J.xxxx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131763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28775"/>
            <a:ext cx="838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21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78750" y="6237288"/>
            <a:ext cx="119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en-GB"/>
              <a:t>J.2223</a:t>
            </a:r>
          </a:p>
        </p:txBody>
      </p:sp>
      <p:sp>
        <p:nvSpPr>
          <p:cNvPr id="6216" name="Text Box 72"/>
          <p:cNvSpPr txBox="1">
            <a:spLocks noChangeArrowheads="1"/>
          </p:cNvSpPr>
          <p:nvPr userDrawn="1"/>
        </p:nvSpPr>
        <p:spPr bwMode="auto">
          <a:xfrm>
            <a:off x="7740650" y="6491288"/>
            <a:ext cx="1235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23987397-BF4A-4288-8958-621D4DC10E70}" type="slidenum">
              <a:rPr lang="en-US" sz="1800">
                <a:solidFill>
                  <a:schemeClr val="accent1"/>
                </a:solidFill>
                <a:latin typeface="Georgia" pitchFamily="18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80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1030" name="Picture 8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25" y="6045200"/>
            <a:ext cx="9937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63" r:id="rId3"/>
    <p:sldLayoutId id="2147483664" r:id="rId4"/>
    <p:sldLayoutId id="2147483665" r:id="rId5"/>
    <p:sldLayoutId id="2147483660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6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rgbClr val="808080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438400" indent="-228600" algn="l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895600" indent="-228600" algn="l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352800" indent="-228600" algn="l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10000" indent="-228600" algn="l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Chart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Chart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Chart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Excel_Chart9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Chart10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Excel_Chart1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Office_Excel_Chart12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Microsoft_Office_Excel_Chart13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Chart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Chart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Chart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350" y="2349500"/>
            <a:ext cx="2971800" cy="2519363"/>
          </a:xfrm>
        </p:spPr>
        <p:txBody>
          <a:bodyPr/>
          <a:lstStyle/>
          <a:p>
            <a:pPr eaLnBrk="1" hangingPunct="1"/>
            <a:r>
              <a:rPr lang="en-GB" sz="2800" dirty="0" smtClean="0"/>
              <a:t>‘Have we bottled it?’</a:t>
            </a:r>
            <a:br>
              <a:rPr lang="en-GB" sz="2800" dirty="0" smtClean="0"/>
            </a:br>
            <a:r>
              <a:rPr lang="en-GB" sz="2800" dirty="0" smtClean="0"/>
              <a:t>survey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000" b="0" dirty="0" smtClean="0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429000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87" name="Picture 2" descr="http://www.tricitypsychology.com/blog/wp-content/uploads/2008/06/teenagers-partying.jpg"/>
          <p:cNvPicPr>
            <a:picLocks noChangeAspect="1" noChangeArrowheads="1"/>
          </p:cNvPicPr>
          <p:nvPr/>
        </p:nvPicPr>
        <p:blipFill>
          <a:blip r:embed="rId3" cstate="print"/>
          <a:srcRect b="7864"/>
          <a:stretch>
            <a:fillRect/>
          </a:stretch>
        </p:blipFill>
        <p:spPr bwMode="auto">
          <a:xfrm>
            <a:off x="6332538" y="4508500"/>
            <a:ext cx="281146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images.publicradio.org/content/2007/02/05/20070205_drinkingteens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188913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media.fabulously40.com/images/teendrink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2205038"/>
            <a:ext cx="31146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Average Amount Of Pocket Money Receive Per Week</a:t>
            </a:r>
            <a:br>
              <a:rPr lang="en-IE" dirty="0" smtClean="0"/>
            </a:br>
            <a:r>
              <a:rPr lang="en-IE" sz="1600" dirty="0" smtClean="0">
                <a:solidFill>
                  <a:srgbClr val="64A0C8"/>
                </a:solidFill>
              </a:rPr>
              <a:t>All 16-21 year olds</a:t>
            </a:r>
            <a:endParaRPr lang="en-US" sz="1600" dirty="0" smtClean="0">
              <a:solidFill>
                <a:srgbClr val="64A0C8"/>
              </a:solidFill>
            </a:endParaRPr>
          </a:p>
        </p:txBody>
      </p:sp>
      <p:graphicFrame>
        <p:nvGraphicFramePr>
          <p:cNvPr id="28674" name="Content Placeholder 4"/>
          <p:cNvGraphicFramePr>
            <a:graphicFrameLocks noGrp="1"/>
          </p:cNvGraphicFramePr>
          <p:nvPr>
            <p:ph idx="1"/>
          </p:nvPr>
        </p:nvGraphicFramePr>
        <p:xfrm>
          <a:off x="611188" y="1700213"/>
          <a:ext cx="8382000" cy="3810000"/>
        </p:xfrm>
        <a:graphic>
          <a:graphicData uri="http://schemas.openxmlformats.org/presentationml/2006/ole">
            <p:oleObj spid="_x0000_s28674" r:id="rId4" imgW="8382727" imgH="3810330" progId="Excel.Chart.8">
              <p:embed/>
            </p:oleObj>
          </a:graphicData>
        </a:graphic>
      </p:graphicFrame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J.2223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4787900" y="1628775"/>
            <a:ext cx="17287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/>
              <a:t>Less than €20 </a:t>
            </a:r>
            <a:endParaRPr lang="en-US" b="1"/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6084888" y="3429000"/>
            <a:ext cx="172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/>
              <a:t>From €20 to €30 </a:t>
            </a:r>
            <a:endParaRPr lang="en-US" b="1"/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1476375" y="5157788"/>
            <a:ext cx="172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IE" b="1"/>
              <a:t>From €30 to €60 </a:t>
            </a:r>
            <a:endParaRPr lang="en-US" b="1"/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611188" y="2492375"/>
            <a:ext cx="17287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IE" b="1"/>
              <a:t>More than €60 </a:t>
            </a:r>
            <a:endParaRPr lang="en-US" b="1"/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2051050" y="1412875"/>
            <a:ext cx="1728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IE" b="1"/>
              <a:t>Don’t know</a:t>
            </a:r>
            <a:endParaRPr lang="en-US" b="1"/>
          </a:p>
        </p:txBody>
      </p:sp>
      <p:sp>
        <p:nvSpPr>
          <p:cNvPr id="12" name="Rectangle 11"/>
          <p:cNvSpPr/>
          <p:nvPr/>
        </p:nvSpPr>
        <p:spPr bwMode="auto">
          <a:xfrm>
            <a:off x="6948488" y="4437063"/>
            <a:ext cx="1727200" cy="10080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en-IE" b="1" u="sng" dirty="0">
                <a:solidFill>
                  <a:schemeClr val="bg1"/>
                </a:solidFill>
              </a:rPr>
              <a:t>x Age</a:t>
            </a:r>
          </a:p>
          <a:p>
            <a:pPr algn="ctr">
              <a:defRPr/>
            </a:pPr>
            <a:r>
              <a:rPr lang="en-IE" b="1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en-IE" b="1" dirty="0">
                <a:solidFill>
                  <a:schemeClr val="bg1"/>
                </a:solidFill>
              </a:rPr>
              <a:t>16-17	€46.06</a:t>
            </a:r>
          </a:p>
          <a:p>
            <a:pPr algn="ctr">
              <a:defRPr/>
            </a:pPr>
            <a:r>
              <a:rPr lang="en-IE" b="1" dirty="0">
                <a:solidFill>
                  <a:schemeClr val="bg1"/>
                </a:solidFill>
              </a:rPr>
              <a:t>18-20	€59.52</a:t>
            </a:r>
          </a:p>
          <a:p>
            <a:pPr algn="ctr">
              <a:defRPr/>
            </a:pPr>
            <a:r>
              <a:rPr lang="en-IE" b="1" dirty="0">
                <a:solidFill>
                  <a:schemeClr val="bg1"/>
                </a:solidFill>
              </a:rPr>
              <a:t>21	€90.77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382000" cy="1066800"/>
          </a:xfrm>
        </p:spPr>
        <p:txBody>
          <a:bodyPr/>
          <a:lstStyle/>
          <a:p>
            <a:pPr eaLnBrk="1" hangingPunct="1"/>
            <a:r>
              <a:rPr lang="en-IE" dirty="0" smtClean="0"/>
              <a:t>Attitudes To The Marketing And Sales Of Alcohol</a:t>
            </a:r>
            <a:br>
              <a:rPr lang="en-IE" dirty="0" smtClean="0"/>
            </a:br>
            <a:r>
              <a:rPr lang="en-IE" sz="1600" dirty="0" smtClean="0">
                <a:solidFill>
                  <a:srgbClr val="64A0C8"/>
                </a:solidFill>
              </a:rPr>
              <a:t>All adults 18+</a:t>
            </a:r>
            <a:endParaRPr lang="en-US" sz="1600" dirty="0" smtClean="0">
              <a:solidFill>
                <a:srgbClr val="64A0C8"/>
              </a:solidFill>
            </a:endParaRPr>
          </a:p>
        </p:txBody>
      </p:sp>
      <p:graphicFrame>
        <p:nvGraphicFramePr>
          <p:cNvPr id="30722" name="Content Placeholder 4"/>
          <p:cNvGraphicFramePr>
            <a:graphicFrameLocks noGrp="1"/>
          </p:cNvGraphicFramePr>
          <p:nvPr>
            <p:ph idx="1"/>
          </p:nvPr>
        </p:nvGraphicFramePr>
        <p:xfrm>
          <a:off x="1403350" y="1979613"/>
          <a:ext cx="7740650" cy="3887787"/>
        </p:xfrm>
        <a:graphic>
          <a:graphicData uri="http://schemas.openxmlformats.org/presentationml/2006/ole">
            <p:oleObj spid="_x0000_s30722" r:id="rId4" imgW="7742591" imgH="3889585" progId="Excel.Chart.8">
              <p:embed/>
            </p:oleObj>
          </a:graphicData>
        </a:graphic>
      </p:graphicFrame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J.2223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250825" y="5853113"/>
            <a:ext cx="8785225" cy="239712"/>
          </a:xfrm>
          <a:prstGeom prst="rect">
            <a:avLst/>
          </a:prstGeom>
          <a:solidFill>
            <a:srgbClr val="64A0C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tabLst>
                <a:tab pos="1706563" algn="ctr"/>
                <a:tab pos="2784475" algn="ctr"/>
                <a:tab pos="3860800" algn="ctr"/>
                <a:tab pos="4927600" algn="ctr"/>
                <a:tab pos="6003925" algn="ctr"/>
                <a:tab pos="7081838" algn="ctr"/>
                <a:tab pos="8158163" algn="ctr"/>
              </a:tabLst>
            </a:pPr>
            <a:r>
              <a:rPr lang="en-IE" b="1">
                <a:solidFill>
                  <a:schemeClr val="bg1"/>
                </a:solidFill>
              </a:rPr>
              <a:t>Mean 4/1	3.32	3.04	2.99	2.92	2.70	2.60	2.59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-36513" y="3457575"/>
            <a:ext cx="15128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IE" b="1"/>
              <a:t>Agree </a:t>
            </a:r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r>
              <a:rPr lang="en-IE" b="1"/>
              <a:t>Disagree</a:t>
            </a:r>
          </a:p>
          <a:p>
            <a:pPr algn="r">
              <a:lnSpc>
                <a:spcPct val="80000"/>
              </a:lnSpc>
            </a:pPr>
            <a:endParaRPr lang="en-IE" b="1"/>
          </a:p>
          <a:p>
            <a:pPr algn="r">
              <a:lnSpc>
                <a:spcPct val="80000"/>
              </a:lnSpc>
            </a:pPr>
            <a:r>
              <a:rPr lang="en-IE" b="1"/>
              <a:t>Don’t know</a:t>
            </a:r>
            <a:endParaRPr lang="en-US" b="1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73213" y="1074738"/>
          <a:ext cx="731892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241"/>
                <a:gridCol w="1008112"/>
                <a:gridCol w="1080120"/>
                <a:gridCol w="1101819"/>
                <a:gridCol w="1000879"/>
                <a:gridCol w="1000879"/>
                <a:gridCol w="1000879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IE" sz="800" b="1" dirty="0" smtClean="0">
                          <a:solidFill>
                            <a:schemeClr val="tx1"/>
                          </a:solidFill>
                        </a:rPr>
                        <a:t>There should be a ban on all alcohol</a:t>
                      </a:r>
                      <a:r>
                        <a:rPr lang="en-IE" sz="800" b="1" baseline="0" dirty="0" smtClean="0">
                          <a:solidFill>
                            <a:schemeClr val="tx1"/>
                          </a:solidFill>
                        </a:rPr>
                        <a:t> advertising on TV and radio until after 9pm</a:t>
                      </a:r>
                      <a:endParaRPr lang="en-IE" sz="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IE" sz="800" b="1" dirty="0" smtClean="0">
                          <a:solidFill>
                            <a:schemeClr val="tx1"/>
                          </a:solidFill>
                        </a:rPr>
                        <a:t>Alcohol should not be positioned beside or behind the till in convenience stores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IE" sz="800" b="1" dirty="0" smtClean="0">
                          <a:solidFill>
                            <a:schemeClr val="tx1"/>
                          </a:solidFill>
                        </a:rPr>
                        <a:t>There should be a ban on alcohol companies</a:t>
                      </a:r>
                      <a:r>
                        <a:rPr lang="en-IE" sz="800" b="1" baseline="0" dirty="0" smtClean="0">
                          <a:solidFill>
                            <a:schemeClr val="tx1"/>
                          </a:solidFill>
                        </a:rPr>
                        <a:t> advertising on or sponsoring items on social networking sites such as facebook and </a:t>
                      </a:r>
                      <a:r>
                        <a:rPr lang="en-IE" sz="800" b="1" baseline="0" dirty="0" err="1" smtClean="0">
                          <a:solidFill>
                            <a:schemeClr val="tx1"/>
                          </a:solidFill>
                        </a:rPr>
                        <a:t>Bebo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IE" sz="800" b="1" dirty="0" smtClean="0">
                          <a:solidFill>
                            <a:schemeClr val="tx1"/>
                          </a:solidFill>
                        </a:rPr>
                        <a:t>There should</a:t>
                      </a:r>
                      <a:r>
                        <a:rPr lang="en-IE" sz="800" b="1" baseline="0" dirty="0" smtClean="0">
                          <a:solidFill>
                            <a:schemeClr val="tx1"/>
                          </a:solidFill>
                        </a:rPr>
                        <a:t> be a minimum price on alcohol, below which alcohol cannot be sold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00" b="1" dirty="0" smtClean="0">
                          <a:solidFill>
                            <a:schemeClr val="tx1"/>
                          </a:solidFill>
                        </a:rPr>
                        <a:t>All outdoor advertising for alcohol brands should</a:t>
                      </a:r>
                      <a:r>
                        <a:rPr lang="en-IE" sz="800" b="1" baseline="0" dirty="0" smtClean="0">
                          <a:solidFill>
                            <a:schemeClr val="tx1"/>
                          </a:solidFill>
                        </a:rPr>
                        <a:t> be banned</a:t>
                      </a:r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IE" sz="800" b="1" dirty="0" smtClean="0">
                          <a:solidFill>
                            <a:schemeClr val="tx1"/>
                          </a:solidFill>
                        </a:rPr>
                        <a:t>The government should</a:t>
                      </a:r>
                      <a:r>
                        <a:rPr lang="en-IE" sz="800" b="1" baseline="0" dirty="0" smtClean="0">
                          <a:solidFill>
                            <a:schemeClr val="tx1"/>
                          </a:solidFill>
                        </a:rPr>
                        <a:t> reduce the number of outlets selling alcohol in Ireland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IE" sz="800" b="1" dirty="0" smtClean="0">
                          <a:solidFill>
                            <a:schemeClr val="tx1"/>
                          </a:solidFill>
                        </a:rPr>
                        <a:t>There should be a ban on alcohol companies sponsoring</a:t>
                      </a:r>
                      <a:r>
                        <a:rPr lang="en-IE" sz="800" b="1" baseline="0" dirty="0" smtClean="0">
                          <a:solidFill>
                            <a:schemeClr val="tx1"/>
                          </a:solidFill>
                        </a:rPr>
                        <a:t> sports teams or events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Attitudes To Parents Purchasing Alcohol For Their Teenage Children</a:t>
            </a:r>
            <a:br>
              <a:rPr lang="en-IE" smtClean="0"/>
            </a:br>
            <a:r>
              <a:rPr lang="en-IE" sz="1600" smtClean="0">
                <a:solidFill>
                  <a:srgbClr val="64A0C8"/>
                </a:solidFill>
              </a:rPr>
              <a:t>All adults 18+</a:t>
            </a:r>
            <a:endParaRPr lang="en-US" sz="1600" smtClean="0">
              <a:solidFill>
                <a:srgbClr val="64A0C8"/>
              </a:solidFill>
            </a:endParaRPr>
          </a:p>
        </p:txBody>
      </p:sp>
      <p:graphicFrame>
        <p:nvGraphicFramePr>
          <p:cNvPr id="32770" name="Content Placeholder 4"/>
          <p:cNvGraphicFramePr>
            <a:graphicFrameLocks noGrp="1"/>
          </p:cNvGraphicFramePr>
          <p:nvPr>
            <p:ph idx="1"/>
          </p:nvPr>
        </p:nvGraphicFramePr>
        <p:xfrm>
          <a:off x="1258888" y="1844675"/>
          <a:ext cx="7518400" cy="3916363"/>
        </p:xfrm>
        <a:graphic>
          <a:graphicData uri="http://schemas.openxmlformats.org/presentationml/2006/ole">
            <p:oleObj spid="_x0000_s32770" r:id="rId4" imgW="7517019" imgH="3913971" progId="Excel.Chart.8">
              <p:embed/>
            </p:oleObj>
          </a:graphicData>
        </a:graphic>
      </p:graphicFrame>
      <p:sp>
        <p:nvSpPr>
          <p:cNvPr id="3277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J.2223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250825" y="5732463"/>
            <a:ext cx="8208963" cy="277812"/>
          </a:xfrm>
          <a:prstGeom prst="rect">
            <a:avLst/>
          </a:prstGeom>
          <a:solidFill>
            <a:srgbClr val="64A0C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154238" algn="ctr"/>
                <a:tab pos="4664075" algn="ctr"/>
                <a:tab pos="7172325" algn="ctr"/>
              </a:tabLst>
            </a:pPr>
            <a:r>
              <a:rPr lang="en-IE" b="1">
                <a:solidFill>
                  <a:schemeClr val="bg1"/>
                </a:solidFill>
              </a:rPr>
              <a:t>Mean 4/1	1.79	1.36	1.04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179388" y="2330450"/>
            <a:ext cx="143986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IE" b="1"/>
              <a:t>Agree</a:t>
            </a:r>
          </a:p>
          <a:p>
            <a:pPr algn="r">
              <a:lnSpc>
                <a:spcPct val="250000"/>
              </a:lnSpc>
            </a:pPr>
            <a:endParaRPr lang="en-IE" b="1"/>
          </a:p>
          <a:p>
            <a:pPr algn="r">
              <a:lnSpc>
                <a:spcPct val="250000"/>
              </a:lnSpc>
            </a:pPr>
            <a:endParaRPr lang="en-IE" b="1"/>
          </a:p>
          <a:p>
            <a:pPr algn="r">
              <a:lnSpc>
                <a:spcPct val="250000"/>
              </a:lnSpc>
            </a:pPr>
            <a:endParaRPr lang="en-IE" b="1"/>
          </a:p>
          <a:p>
            <a:pPr algn="r">
              <a:lnSpc>
                <a:spcPct val="250000"/>
              </a:lnSpc>
            </a:pPr>
            <a:r>
              <a:rPr lang="en-IE" b="1"/>
              <a:t>Disagree</a:t>
            </a:r>
          </a:p>
          <a:p>
            <a:pPr algn="r">
              <a:lnSpc>
                <a:spcPct val="250000"/>
              </a:lnSpc>
            </a:pPr>
            <a:endParaRPr lang="en-IE" b="1"/>
          </a:p>
          <a:p>
            <a:pPr algn="r">
              <a:lnSpc>
                <a:spcPct val="250000"/>
              </a:lnSpc>
            </a:pPr>
            <a:endParaRPr lang="en-IE" b="1"/>
          </a:p>
          <a:p>
            <a:pPr algn="r">
              <a:lnSpc>
                <a:spcPct val="250000"/>
              </a:lnSpc>
            </a:pPr>
            <a:r>
              <a:rPr lang="en-IE" b="1"/>
              <a:t>Don’t know</a:t>
            </a:r>
            <a:endParaRPr lang="en-US" b="1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47813" y="1239838"/>
          <a:ext cx="7056786" cy="67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2"/>
                <a:gridCol w="2352262"/>
                <a:gridCol w="2352262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It’s ok for parents to let their 15, 16 or</a:t>
                      </a:r>
                      <a:r>
                        <a:rPr lang="en-IE" sz="1200" b="1" baseline="0" dirty="0" smtClean="0">
                          <a:solidFill>
                            <a:schemeClr val="tx1"/>
                          </a:solidFill>
                        </a:rPr>
                        <a:t> 17 year old drink alcohol at home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200" b="1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It’s ok for parents to buy alcohol for their 15, 16 or 17</a:t>
                      </a:r>
                      <a:r>
                        <a:rPr lang="en-IE" sz="1200" b="1" baseline="0" dirty="0" smtClean="0">
                          <a:solidFill>
                            <a:schemeClr val="tx1"/>
                          </a:solidFill>
                        </a:rPr>
                        <a:t> year olds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200" b="1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It’s ok for parents to buy alcohol for their 12, 13</a:t>
                      </a:r>
                      <a:r>
                        <a:rPr lang="en-IE" sz="1200" b="1" baseline="0" dirty="0" smtClean="0">
                          <a:solidFill>
                            <a:schemeClr val="tx1"/>
                          </a:solidFill>
                        </a:rPr>
                        <a:t> or 14 year olds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200" b="1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81200"/>
            <a:ext cx="8382000" cy="10668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Attitudes to alcohol amongst 16-21s</a:t>
            </a:r>
          </a:p>
        </p:txBody>
      </p:sp>
      <p:pic>
        <p:nvPicPr>
          <p:cNvPr id="46083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1A1A3"/>
              </a:clrFrom>
              <a:clrTo>
                <a:srgbClr val="A1A1A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334000"/>
            <a:ext cx="24352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Ownership Of Alcohol Branded Merchandise</a:t>
            </a:r>
            <a:br>
              <a:rPr lang="en-IE" smtClean="0"/>
            </a:br>
            <a:r>
              <a:rPr lang="en-IE" sz="1800" smtClean="0">
                <a:solidFill>
                  <a:srgbClr val="64A0C8"/>
                </a:solidFill>
              </a:rPr>
              <a:t>All 16-21s</a:t>
            </a:r>
            <a:endParaRPr lang="en-US" sz="1800" smtClean="0">
              <a:solidFill>
                <a:srgbClr val="64A0C8"/>
              </a:solidFill>
            </a:endParaRPr>
          </a:p>
        </p:txBody>
      </p:sp>
      <p:graphicFrame>
        <p:nvGraphicFramePr>
          <p:cNvPr id="34818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288" y="1484313"/>
          <a:ext cx="8569325" cy="4321175"/>
        </p:xfrm>
        <a:graphic>
          <a:graphicData uri="http://schemas.openxmlformats.org/presentationml/2006/ole">
            <p:oleObj spid="_x0000_s34818" r:id="rId4" imgW="8571719" imgH="4316342" progId="Excel.Chart.8">
              <p:embed/>
            </p:oleObj>
          </a:graphicData>
        </a:graphic>
      </p:graphicFrame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8183563" y="1352550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/>
              <a:t>%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285750" y="131763"/>
            <a:ext cx="8678863" cy="1066800"/>
          </a:xfrm>
        </p:spPr>
        <p:txBody>
          <a:bodyPr/>
          <a:lstStyle/>
          <a:p>
            <a:pPr eaLnBrk="1" hangingPunct="1"/>
            <a:r>
              <a:rPr lang="en-IE" dirty="0" smtClean="0"/>
              <a:t>Ownership Of Alcohol Branded Merchandise X Age</a:t>
            </a:r>
            <a:br>
              <a:rPr lang="en-IE" dirty="0" smtClean="0"/>
            </a:br>
            <a:r>
              <a:rPr lang="en-IE" sz="1800" dirty="0" smtClean="0">
                <a:solidFill>
                  <a:srgbClr val="64A0C8"/>
                </a:solidFill>
              </a:rPr>
              <a:t>All 16-21s</a:t>
            </a:r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288" y="1628775"/>
          <a:ext cx="8253273" cy="3240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273"/>
                <a:gridCol w="1296000"/>
                <a:gridCol w="1296000"/>
                <a:gridCol w="1296000"/>
                <a:gridCol w="1296000"/>
              </a:tblGrid>
              <a:tr h="360042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bg1"/>
                          </a:solidFill>
                        </a:rPr>
                        <a:t>AGE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60042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16-17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18-20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0042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0042">
                <a:tc>
                  <a:txBody>
                    <a:bodyPr/>
                    <a:lstStyle/>
                    <a:p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An item of clothing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</a:tr>
              <a:tr h="360042">
                <a:tc>
                  <a:txBody>
                    <a:bodyPr/>
                    <a:lstStyle/>
                    <a:p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IE" sz="1200" b="1" dirty="0" err="1" smtClean="0">
                          <a:solidFill>
                            <a:schemeClr val="tx1"/>
                          </a:solidFill>
                        </a:rPr>
                        <a:t>keyring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360042">
                <a:tc>
                  <a:txBody>
                    <a:bodyPr/>
                    <a:lstStyle/>
                    <a:p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A rugby/football sports jersey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</a:tr>
              <a:tr h="360042">
                <a:tc>
                  <a:txBody>
                    <a:bodyPr/>
                    <a:lstStyle/>
                    <a:p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A mobile phone/iPod</a:t>
                      </a:r>
                      <a:r>
                        <a:rPr lang="en-IE" sz="1200" b="1" baseline="0" dirty="0" smtClean="0">
                          <a:solidFill>
                            <a:schemeClr val="tx1"/>
                          </a:solidFill>
                        </a:rPr>
                        <a:t> cover or accessory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</a:tr>
              <a:tr h="360042">
                <a:tc>
                  <a:txBody>
                    <a:bodyPr/>
                    <a:lstStyle/>
                    <a:p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Any other promotional items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</a:tr>
              <a:tr h="360042">
                <a:tc>
                  <a:txBody>
                    <a:bodyPr/>
                    <a:lstStyle/>
                    <a:p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None of these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FEB"/>
                    </a:solidFill>
                  </a:tcPr>
                </a:tc>
              </a:tr>
            </a:tbl>
          </a:graphicData>
        </a:graphic>
      </p:graphicFrame>
      <p:sp>
        <p:nvSpPr>
          <p:cNvPr id="512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J.2223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Favourite Advertising At The Moment</a:t>
            </a:r>
            <a:br>
              <a:rPr lang="en-IE" dirty="0" smtClean="0"/>
            </a:br>
            <a:r>
              <a:rPr lang="en-IE" sz="1800" dirty="0" smtClean="0">
                <a:solidFill>
                  <a:srgbClr val="64A0C8"/>
                </a:solidFill>
              </a:rPr>
              <a:t>All 16-21s</a:t>
            </a:r>
            <a:endParaRPr lang="en-US" sz="1800" dirty="0" smtClean="0">
              <a:solidFill>
                <a:srgbClr val="64A0C8"/>
              </a:solidFill>
            </a:endParaRPr>
          </a:p>
        </p:txBody>
      </p:sp>
      <p:graphicFrame>
        <p:nvGraphicFramePr>
          <p:cNvPr id="37890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288" y="1052513"/>
          <a:ext cx="8569325" cy="5400675"/>
        </p:xfrm>
        <a:graphic>
          <a:graphicData uri="http://schemas.openxmlformats.org/presentationml/2006/ole">
            <p:oleObj spid="_x0000_s37890" r:id="rId4" imgW="8571719" imgH="5401524" progId="Excel.Chart.8">
              <p:embed/>
            </p:oleObj>
          </a:graphicData>
        </a:graphic>
      </p:graphicFrame>
      <p:sp>
        <p:nvSpPr>
          <p:cNvPr id="37892" name="TextBox 5"/>
          <p:cNvSpPr txBox="1">
            <a:spLocks noChangeArrowheads="1"/>
          </p:cNvSpPr>
          <p:nvPr/>
        </p:nvSpPr>
        <p:spPr bwMode="auto">
          <a:xfrm flipH="1" flipV="1">
            <a:off x="7956550" y="836613"/>
            <a:ext cx="2508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/>
              <a:t>%</a:t>
            </a:r>
            <a:endParaRPr lang="en-US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476375" y="6453188"/>
            <a:ext cx="6696075" cy="360362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IE" b="1">
                <a:solidFill>
                  <a:schemeClr val="bg1"/>
                </a:solidFill>
              </a:rPr>
              <a:t>5 of their top 10 favourite ads are for alcohol.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Alcohol Brands Seen Advertised Recently x Age</a:t>
            </a:r>
            <a:br>
              <a:rPr lang="en-IE" dirty="0" smtClean="0"/>
            </a:br>
            <a:r>
              <a:rPr lang="en-IE" sz="1800" dirty="0" smtClean="0">
                <a:solidFill>
                  <a:srgbClr val="64A0C8"/>
                </a:solidFill>
              </a:rPr>
              <a:t>All 16-21s</a:t>
            </a:r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96988" y="1268413"/>
          <a:ext cx="6516000" cy="5040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00"/>
                <a:gridCol w="1080000"/>
                <a:gridCol w="1080000"/>
                <a:gridCol w="1080000"/>
                <a:gridCol w="1080000"/>
              </a:tblGrid>
              <a:tr h="292548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AGE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92548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16-17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18-20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92548">
                <a:tc>
                  <a:txBody>
                    <a:bodyPr/>
                    <a:lstStyle/>
                    <a:p>
                      <a:r>
                        <a:rPr lang="en-IE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Base:</a:t>
                      </a:r>
                      <a:endParaRPr lang="en-US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226</a:t>
                      </a:r>
                      <a:endParaRPr lang="en-US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83</a:t>
                      </a:r>
                      <a:endParaRPr lang="en-US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108</a:t>
                      </a:r>
                      <a:endParaRPr lang="en-US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35*</a:t>
                      </a:r>
                      <a:endParaRPr lang="en-US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92548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Guinness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Heineken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Bulmers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Budweiser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Smirnoff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Carlsberg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Coors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Unspecified brand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WKD/Wicked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Bacardi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Miller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Magners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Malibu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Absolut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Corona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West Coast Cooler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Huzzar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Fosters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Carling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Kopperberg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1843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Have not seen/heard any 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</a:tbl>
          </a:graphicData>
        </a:graphic>
      </p:graphicFrame>
      <p:sp>
        <p:nvSpPr>
          <p:cNvPr id="564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J.2223</a:t>
            </a:r>
          </a:p>
        </p:txBody>
      </p:sp>
      <p:sp>
        <p:nvSpPr>
          <p:cNvPr id="56479" name="TextBox 5"/>
          <p:cNvSpPr txBox="1">
            <a:spLocks noChangeArrowheads="1"/>
          </p:cNvSpPr>
          <p:nvPr/>
        </p:nvSpPr>
        <p:spPr bwMode="auto">
          <a:xfrm>
            <a:off x="5508625" y="6453188"/>
            <a:ext cx="2376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 i="1"/>
              <a:t>* Caution low base size</a:t>
            </a:r>
            <a:endParaRPr lang="en-US" b="1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Source Of Advertising Awareness</a:t>
            </a:r>
            <a:br>
              <a:rPr lang="en-IE" dirty="0" smtClean="0"/>
            </a:br>
            <a:r>
              <a:rPr lang="en-IE" sz="1800" dirty="0" smtClean="0">
                <a:solidFill>
                  <a:srgbClr val="64A0C8"/>
                </a:solidFill>
              </a:rPr>
              <a:t>All 16-21s</a:t>
            </a:r>
            <a:endParaRPr lang="en-US" sz="1800" dirty="0" smtClean="0">
              <a:solidFill>
                <a:srgbClr val="64A0C8"/>
              </a:solidFill>
            </a:endParaRPr>
          </a:p>
        </p:txBody>
      </p:sp>
      <p:graphicFrame>
        <p:nvGraphicFramePr>
          <p:cNvPr id="39938" name="Content Placeholder 4"/>
          <p:cNvGraphicFramePr>
            <a:graphicFrameLocks noGrp="1"/>
          </p:cNvGraphicFramePr>
          <p:nvPr>
            <p:ph idx="1"/>
          </p:nvPr>
        </p:nvGraphicFramePr>
        <p:xfrm>
          <a:off x="179388" y="1052513"/>
          <a:ext cx="8569325" cy="5040312"/>
        </p:xfrm>
        <a:graphic>
          <a:graphicData uri="http://schemas.openxmlformats.org/presentationml/2006/ole">
            <p:oleObj spid="_x0000_s39938" r:id="rId4" imgW="8571719" imgH="5041829" progId="Excel.Chart.8">
              <p:embed/>
            </p:oleObj>
          </a:graphicData>
        </a:graphic>
      </p:graphicFrame>
      <p:sp>
        <p:nvSpPr>
          <p:cNvPr id="39940" name="TextBox 5"/>
          <p:cNvSpPr txBox="1">
            <a:spLocks noChangeArrowheads="1"/>
          </p:cNvSpPr>
          <p:nvPr/>
        </p:nvSpPr>
        <p:spPr bwMode="auto">
          <a:xfrm flipH="1" flipV="1">
            <a:off x="8424863" y="836613"/>
            <a:ext cx="2524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/>
              <a:t>%</a:t>
            </a:r>
            <a:endParaRPr lang="en-US"/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2916238" y="6092825"/>
            <a:ext cx="3168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 i="1"/>
              <a:t>All other answers 1% or less</a:t>
            </a:r>
            <a:endParaRPr lang="en-US" b="1" i="1"/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1476375" y="6381750"/>
            <a:ext cx="6696075" cy="4318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IE" b="1">
                <a:solidFill>
                  <a:schemeClr val="bg1"/>
                </a:solidFill>
              </a:rPr>
              <a:t>TV is invariably the most commonly cited source of advertising – regardless of brand/category.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Particular Likes About Advertising</a:t>
            </a:r>
            <a:br>
              <a:rPr lang="en-IE" dirty="0" smtClean="0"/>
            </a:br>
            <a:r>
              <a:rPr lang="en-IE" sz="1800" dirty="0" smtClean="0">
                <a:solidFill>
                  <a:srgbClr val="64A0C8"/>
                </a:solidFill>
              </a:rPr>
              <a:t>All 16-21s</a:t>
            </a:r>
            <a:endParaRPr lang="en-US" sz="1800" dirty="0" smtClean="0">
              <a:solidFill>
                <a:srgbClr val="64A0C8"/>
              </a:solidFill>
            </a:endParaRPr>
          </a:p>
        </p:txBody>
      </p:sp>
      <p:graphicFrame>
        <p:nvGraphicFramePr>
          <p:cNvPr id="40962" name="Content Placeholder 4"/>
          <p:cNvGraphicFramePr>
            <a:graphicFrameLocks noGrp="1"/>
          </p:cNvGraphicFramePr>
          <p:nvPr>
            <p:ph idx="1"/>
          </p:nvPr>
        </p:nvGraphicFramePr>
        <p:xfrm>
          <a:off x="179388" y="1052513"/>
          <a:ext cx="8640762" cy="5040312"/>
        </p:xfrm>
        <a:graphic>
          <a:graphicData uri="http://schemas.openxmlformats.org/presentationml/2006/ole">
            <p:oleObj spid="_x0000_s40962" r:id="rId4" imgW="8644877" imgH="5041829" progId="Excel.Chart.8">
              <p:embed/>
            </p:oleObj>
          </a:graphicData>
        </a:graphic>
      </p:graphicFrame>
      <p:sp>
        <p:nvSpPr>
          <p:cNvPr id="40964" name="TextBox 5"/>
          <p:cNvSpPr txBox="1">
            <a:spLocks noChangeArrowheads="1"/>
          </p:cNvSpPr>
          <p:nvPr/>
        </p:nvSpPr>
        <p:spPr bwMode="auto">
          <a:xfrm flipH="1" flipV="1">
            <a:off x="8424863" y="836613"/>
            <a:ext cx="2524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/>
              <a:t>%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Introduction</a:t>
            </a:r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683568" y="1412776"/>
            <a:ext cx="1944216" cy="864096"/>
          </a:xfrm>
          <a:prstGeom prst="roundRect">
            <a:avLst/>
          </a:prstGeom>
          <a:solidFill>
            <a:srgbClr val="64A0C8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IE" sz="1400" b="1" dirty="0">
                <a:solidFill>
                  <a:schemeClr val="bg1"/>
                </a:solidFill>
              </a:rPr>
              <a:t>Objectives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83568" y="2564904"/>
            <a:ext cx="1944216" cy="1944216"/>
          </a:xfrm>
          <a:prstGeom prst="roundRect">
            <a:avLst/>
          </a:prstGeom>
          <a:solidFill>
            <a:srgbClr val="AD8D9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IE" sz="1400" b="1" dirty="0">
                <a:solidFill>
                  <a:schemeClr val="bg1"/>
                </a:solidFill>
              </a:rPr>
              <a:t>Methodology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83568" y="4725144"/>
            <a:ext cx="1944216" cy="864096"/>
          </a:xfrm>
          <a:prstGeom prst="roundRect">
            <a:avLst/>
          </a:prstGeom>
          <a:solidFill>
            <a:srgbClr val="7FA29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IE" sz="1400" b="1" dirty="0">
                <a:solidFill>
                  <a:schemeClr val="bg1"/>
                </a:solidFill>
              </a:rPr>
              <a:t>Timing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131840" y="1412776"/>
            <a:ext cx="5688632" cy="864096"/>
          </a:xfrm>
          <a:prstGeom prst="roundRect">
            <a:avLst/>
          </a:prstGeom>
          <a:solidFill>
            <a:srgbClr val="64A0C8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3525" indent="-263525">
              <a:buFont typeface="Arial" pitchFamily="34" charset="0"/>
              <a:buChar char="•"/>
              <a:defRPr/>
            </a:pPr>
            <a:r>
              <a:rPr lang="en-IE" sz="1400" b="1" dirty="0">
                <a:solidFill>
                  <a:schemeClr val="bg1"/>
                </a:solidFill>
              </a:rPr>
              <a:t>Market research was required to measure attitudes to purchasing and consumption of alcohol as well as gauge attitudes to the sale and marketing of alcohol.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31840" y="2564904"/>
            <a:ext cx="5688632" cy="1944216"/>
          </a:xfrm>
          <a:prstGeom prst="roundRect">
            <a:avLst/>
          </a:prstGeom>
          <a:solidFill>
            <a:srgbClr val="AD8D9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3525" indent="-263525">
              <a:buFont typeface="Arial" pitchFamily="34" charset="0"/>
              <a:buChar char="•"/>
              <a:defRPr/>
            </a:pPr>
            <a:r>
              <a:rPr lang="en-IE" sz="1400" b="1" dirty="0">
                <a:solidFill>
                  <a:schemeClr val="bg1"/>
                </a:solidFill>
              </a:rPr>
              <a:t>An agreed questionnaire was included in Behaviour &amp; Attitudes’ August TeleBarometer.  </a:t>
            </a:r>
          </a:p>
          <a:p>
            <a:pPr marL="263525" indent="-263525">
              <a:buFont typeface="Arial" pitchFamily="34" charset="0"/>
              <a:buChar char="•"/>
              <a:defRPr/>
            </a:pPr>
            <a:r>
              <a:rPr lang="en-IE" sz="1400" b="1" dirty="0">
                <a:solidFill>
                  <a:schemeClr val="bg1"/>
                </a:solidFill>
              </a:rPr>
              <a:t>TeleBarometer is a nationally representative survey of 1,000 adults 16+.</a:t>
            </a:r>
          </a:p>
          <a:p>
            <a:pPr marL="263525" indent="-263525">
              <a:buFont typeface="Arial" pitchFamily="34" charset="0"/>
              <a:buChar char="•"/>
              <a:defRPr/>
            </a:pPr>
            <a:r>
              <a:rPr lang="en-IE" sz="1400" b="1" dirty="0">
                <a:solidFill>
                  <a:schemeClr val="bg1"/>
                </a:solidFill>
              </a:rPr>
              <a:t>Interviewing was conducted from our office in Milltown, Dublin 6.</a:t>
            </a:r>
          </a:p>
          <a:p>
            <a:pPr marL="263525" indent="-263525">
              <a:buFont typeface="Arial" pitchFamily="34" charset="0"/>
              <a:buChar char="•"/>
              <a:defRPr/>
            </a:pPr>
            <a:r>
              <a:rPr lang="en-IE" sz="1400" b="1" dirty="0">
                <a:solidFill>
                  <a:schemeClr val="bg1"/>
                </a:solidFill>
              </a:rPr>
              <a:t>Some of the questions relating to the consumption and purchasing of alcohol were fielded amongst an 18+ sample.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131840" y="4725144"/>
            <a:ext cx="5688632" cy="864096"/>
          </a:xfrm>
          <a:prstGeom prst="roundRect">
            <a:avLst/>
          </a:prstGeom>
          <a:solidFill>
            <a:srgbClr val="7FA29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3525" indent="-263525">
              <a:buFont typeface="Arial" pitchFamily="34" charset="0"/>
              <a:buChar char="•"/>
              <a:defRPr/>
            </a:pPr>
            <a:r>
              <a:rPr lang="en-IE" sz="1400" b="1" dirty="0">
                <a:solidFill>
                  <a:schemeClr val="bg1"/>
                </a:solidFill>
              </a:rPr>
              <a:t>Interviewing was conducted 10</a:t>
            </a:r>
            <a:r>
              <a:rPr lang="en-IE" sz="1400" b="1" baseline="30000" dirty="0">
                <a:solidFill>
                  <a:schemeClr val="bg1"/>
                </a:solidFill>
              </a:rPr>
              <a:t>th</a:t>
            </a:r>
            <a:r>
              <a:rPr lang="en-IE" sz="1400" b="1" dirty="0">
                <a:solidFill>
                  <a:schemeClr val="bg1"/>
                </a:solidFill>
              </a:rPr>
              <a:t> – 27</a:t>
            </a:r>
            <a:r>
              <a:rPr lang="en-IE" sz="1400" b="1" baseline="30000" dirty="0">
                <a:solidFill>
                  <a:schemeClr val="bg1"/>
                </a:solidFill>
              </a:rPr>
              <a:t>th</a:t>
            </a:r>
            <a:r>
              <a:rPr lang="en-IE" sz="1400" b="1" dirty="0">
                <a:solidFill>
                  <a:schemeClr val="bg1"/>
                </a:solidFill>
              </a:rPr>
              <a:t> August, 2010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Social Networking: Have You Seen Or Heard…</a:t>
            </a:r>
            <a:br>
              <a:rPr lang="en-IE" dirty="0" smtClean="0"/>
            </a:br>
            <a:r>
              <a:rPr lang="en-IE" sz="1600" dirty="0" smtClean="0">
                <a:solidFill>
                  <a:srgbClr val="64A0C8"/>
                </a:solidFill>
              </a:rPr>
              <a:t>All 16-21 year olds</a:t>
            </a:r>
            <a:endParaRPr lang="en-US" sz="1600" dirty="0" smtClean="0">
              <a:solidFill>
                <a:srgbClr val="64A0C8"/>
              </a:solidFill>
            </a:endParaRPr>
          </a:p>
        </p:txBody>
      </p:sp>
      <p:sp>
        <p:nvSpPr>
          <p:cNvPr id="42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J.2223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002463" y="1125538"/>
          <a:ext cx="2033973" cy="4243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991"/>
                <a:gridCol w="677991"/>
                <a:gridCol w="677991"/>
              </a:tblGrid>
              <a:tr h="336408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16-17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18-20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21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206850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%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%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%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605534"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605534"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6055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6055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6055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  <a:tr h="6055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3DF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025" name="Content Placeholder 9"/>
          <p:cNvGraphicFramePr>
            <a:graphicFrameLocks noGrp="1"/>
          </p:cNvGraphicFramePr>
          <p:nvPr>
            <p:ph idx="1"/>
          </p:nvPr>
        </p:nvGraphicFramePr>
        <p:xfrm>
          <a:off x="395288" y="1628775"/>
          <a:ext cx="5832475" cy="3810000"/>
        </p:xfrm>
        <a:graphic>
          <a:graphicData uri="http://schemas.openxmlformats.org/presentationml/2006/ole">
            <p:oleObj spid="_x0000_s42025" r:id="rId4" imgW="5834378" imgH="3810330" progId="Excel.Chart.8">
              <p:embed/>
            </p:oleObj>
          </a:graphicData>
        </a:graphic>
      </p:graphicFrame>
      <p:sp>
        <p:nvSpPr>
          <p:cNvPr id="42066" name="TextBox 5"/>
          <p:cNvSpPr txBox="1">
            <a:spLocks noChangeArrowheads="1"/>
          </p:cNvSpPr>
          <p:nvPr/>
        </p:nvSpPr>
        <p:spPr bwMode="auto">
          <a:xfrm flipH="1" flipV="1">
            <a:off x="4968875" y="1568450"/>
            <a:ext cx="250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/>
              <a:t>%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J.xxxx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81200"/>
            <a:ext cx="8382000" cy="1066800"/>
          </a:xfrm>
        </p:spPr>
        <p:txBody>
          <a:bodyPr/>
          <a:lstStyle/>
          <a:p>
            <a:pPr algn="r" eaLnBrk="1" hangingPunct="1"/>
            <a:r>
              <a:rPr lang="en-US" sz="7200" dirty="0" smtClean="0">
                <a:solidFill>
                  <a:schemeClr val="bg1"/>
                </a:solidFill>
              </a:rPr>
              <a:t>Thank you</a:t>
            </a:r>
            <a:endParaRPr lang="en-US" dirty="0" smtClean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5486400"/>
            <a:ext cx="1447800" cy="1295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6566" name="Picture 12"/>
          <p:cNvPicPr>
            <a:picLocks noChangeAspect="1" noChangeArrowheads="1"/>
          </p:cNvPicPr>
          <p:nvPr/>
        </p:nvPicPr>
        <p:blipFill>
          <a:blip r:embed="rId3" cstate="print"/>
          <a:srcRect r="2197"/>
          <a:stretch>
            <a:fillRect/>
          </a:stretch>
        </p:blipFill>
        <p:spPr bwMode="auto">
          <a:xfrm>
            <a:off x="36513" y="5691188"/>
            <a:ext cx="339248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Powerpoint Slid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75"/>
            <a:ext cx="91773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J.xxxx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81200"/>
            <a:ext cx="8382000" cy="10668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How we drink…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69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1A1A3"/>
              </a:clrFrom>
              <a:clrTo>
                <a:srgbClr val="A1A1A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334000"/>
            <a:ext cx="24352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285750" y="131763"/>
            <a:ext cx="8858250" cy="1066800"/>
          </a:xfrm>
        </p:spPr>
        <p:txBody>
          <a:bodyPr/>
          <a:lstStyle/>
          <a:p>
            <a:pPr eaLnBrk="1" hangingPunct="1"/>
            <a:r>
              <a:rPr lang="en-IE" dirty="0" smtClean="0"/>
              <a:t>Frequency Of Drinking Alcohol Nowadays X Age </a:t>
            </a:r>
            <a:br>
              <a:rPr lang="en-IE" dirty="0" smtClean="0"/>
            </a:br>
            <a:r>
              <a:rPr lang="en-IE" sz="1600" dirty="0" smtClean="0">
                <a:solidFill>
                  <a:srgbClr val="64A0C8"/>
                </a:solidFill>
              </a:rPr>
              <a:t>All adults 18+</a:t>
            </a:r>
            <a:endParaRPr lang="en-US" dirty="0" smtClean="0"/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1608138" y="1776413"/>
          <a:ext cx="7431087" cy="4024312"/>
        </p:xfrm>
        <a:graphic>
          <a:graphicData uri="http://schemas.openxmlformats.org/presentationml/2006/ole">
            <p:oleObj spid="_x0000_s18434" r:id="rId4" imgW="7431668" imgH="4029805" progId="Excel.Chart.8">
              <p:embed/>
            </p:oleObj>
          </a:graphicData>
        </a:graphic>
      </p:graphicFrame>
      <p:sp>
        <p:nvSpPr>
          <p:cNvPr id="18436" name="TextBox 22"/>
          <p:cNvSpPr txBox="1">
            <a:spLocks noChangeArrowheads="1"/>
          </p:cNvSpPr>
          <p:nvPr/>
        </p:nvSpPr>
        <p:spPr bwMode="auto">
          <a:xfrm>
            <a:off x="0" y="1773238"/>
            <a:ext cx="18573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IE" b="1"/>
              <a:t>Everyday</a:t>
            </a:r>
          </a:p>
          <a:p>
            <a:pPr algn="r"/>
            <a:endParaRPr lang="en-IE" b="1"/>
          </a:p>
          <a:p>
            <a:pPr algn="r"/>
            <a:r>
              <a:rPr lang="en-IE" b="1"/>
              <a:t>Several days a week</a:t>
            </a:r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r>
              <a:rPr lang="en-IE" b="1"/>
              <a:t>Once a week</a:t>
            </a:r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r>
              <a:rPr lang="en-IE" b="1"/>
              <a:t>Once a fortnight</a:t>
            </a:r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r>
              <a:rPr lang="en-IE" b="1"/>
              <a:t>Once a month</a:t>
            </a:r>
          </a:p>
          <a:p>
            <a:pPr algn="r"/>
            <a:endParaRPr lang="en-IE" b="1"/>
          </a:p>
          <a:p>
            <a:pPr algn="r"/>
            <a:r>
              <a:rPr lang="en-IE" b="1"/>
              <a:t>Couple of times a year</a:t>
            </a:r>
          </a:p>
          <a:p>
            <a:pPr algn="r">
              <a:lnSpc>
                <a:spcPct val="80000"/>
              </a:lnSpc>
            </a:pPr>
            <a:r>
              <a:rPr lang="en-IE" b="1"/>
              <a:t>Once a year</a:t>
            </a:r>
          </a:p>
          <a:p>
            <a:pPr algn="r">
              <a:lnSpc>
                <a:spcPct val="80000"/>
              </a:lnSpc>
            </a:pPr>
            <a:r>
              <a:rPr lang="en-IE" b="1"/>
              <a:t>Less often</a:t>
            </a:r>
          </a:p>
          <a:p>
            <a:pPr algn="r">
              <a:lnSpc>
                <a:spcPct val="80000"/>
              </a:lnSpc>
            </a:pPr>
            <a:endParaRPr lang="en-IE" b="1"/>
          </a:p>
          <a:p>
            <a:pPr algn="r"/>
            <a:r>
              <a:rPr lang="en-IE" b="1"/>
              <a:t>Never</a:t>
            </a: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2051050" y="166846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1878013" y="1423988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b="1">
                <a:solidFill>
                  <a:srgbClr val="2A2E33"/>
                </a:solidFill>
              </a:rPr>
              <a:t>Total</a:t>
            </a:r>
            <a:endParaRPr lang="en-GB" b="1">
              <a:solidFill>
                <a:srgbClr val="2A2E33"/>
              </a:solidFill>
            </a:endParaRP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3854450" y="166846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4791075" y="166846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651500" y="166846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6513513" y="166846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18443" name="Rectangle 9"/>
          <p:cNvSpPr>
            <a:spLocks noChangeArrowheads="1"/>
          </p:cNvSpPr>
          <p:nvPr/>
        </p:nvSpPr>
        <p:spPr bwMode="auto">
          <a:xfrm>
            <a:off x="7454900" y="166846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8316913" y="166846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18445" name="Text Box 4"/>
          <p:cNvSpPr txBox="1">
            <a:spLocks noChangeArrowheads="1"/>
          </p:cNvSpPr>
          <p:nvPr/>
        </p:nvSpPr>
        <p:spPr bwMode="auto">
          <a:xfrm>
            <a:off x="3675063" y="1423988"/>
            <a:ext cx="600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b="1">
                <a:solidFill>
                  <a:srgbClr val="2A2E33"/>
                </a:solidFill>
              </a:rPr>
              <a:t>18-20</a:t>
            </a:r>
            <a:endParaRPr lang="en-GB" b="1">
              <a:solidFill>
                <a:srgbClr val="2A2E33"/>
              </a:solidFill>
            </a:endParaRPr>
          </a:p>
        </p:txBody>
      </p:sp>
      <p:sp>
        <p:nvSpPr>
          <p:cNvPr id="18446" name="Text Box 4"/>
          <p:cNvSpPr txBox="1">
            <a:spLocks noChangeArrowheads="1"/>
          </p:cNvSpPr>
          <p:nvPr/>
        </p:nvSpPr>
        <p:spPr bwMode="auto">
          <a:xfrm>
            <a:off x="4610100" y="1423988"/>
            <a:ext cx="600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b="1">
                <a:solidFill>
                  <a:srgbClr val="2A2E33"/>
                </a:solidFill>
              </a:rPr>
              <a:t>21-24</a:t>
            </a:r>
            <a:endParaRPr lang="en-GB" b="1">
              <a:solidFill>
                <a:srgbClr val="2A2E33"/>
              </a:solidFill>
            </a:endParaRPr>
          </a:p>
        </p:txBody>
      </p:sp>
      <p:sp>
        <p:nvSpPr>
          <p:cNvPr id="18447" name="Text Box 4"/>
          <p:cNvSpPr txBox="1">
            <a:spLocks noChangeArrowheads="1"/>
          </p:cNvSpPr>
          <p:nvPr/>
        </p:nvSpPr>
        <p:spPr bwMode="auto">
          <a:xfrm>
            <a:off x="5475288" y="1423988"/>
            <a:ext cx="600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b="1">
                <a:solidFill>
                  <a:srgbClr val="2A2E33"/>
                </a:solidFill>
              </a:rPr>
              <a:t>25-34</a:t>
            </a:r>
            <a:endParaRPr lang="en-GB" b="1">
              <a:solidFill>
                <a:srgbClr val="2A2E33"/>
              </a:solidFill>
            </a:endParaRPr>
          </a:p>
        </p:txBody>
      </p:sp>
      <p:sp>
        <p:nvSpPr>
          <p:cNvPr id="18448" name="Text Box 4"/>
          <p:cNvSpPr txBox="1">
            <a:spLocks noChangeArrowheads="1"/>
          </p:cNvSpPr>
          <p:nvPr/>
        </p:nvSpPr>
        <p:spPr bwMode="auto">
          <a:xfrm>
            <a:off x="6338888" y="1423988"/>
            <a:ext cx="600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b="1">
                <a:solidFill>
                  <a:srgbClr val="2A2E33"/>
                </a:solidFill>
              </a:rPr>
              <a:t>35-49</a:t>
            </a:r>
            <a:endParaRPr lang="en-GB" b="1">
              <a:solidFill>
                <a:srgbClr val="2A2E33"/>
              </a:solidFill>
            </a:endParaRPr>
          </a:p>
        </p:txBody>
      </p:sp>
      <p:sp>
        <p:nvSpPr>
          <p:cNvPr id="18449" name="Text Box 4"/>
          <p:cNvSpPr txBox="1">
            <a:spLocks noChangeArrowheads="1"/>
          </p:cNvSpPr>
          <p:nvPr/>
        </p:nvSpPr>
        <p:spPr bwMode="auto">
          <a:xfrm>
            <a:off x="7245350" y="1423988"/>
            <a:ext cx="600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b="1">
                <a:solidFill>
                  <a:srgbClr val="2A2E33"/>
                </a:solidFill>
              </a:rPr>
              <a:t>50-64</a:t>
            </a:r>
            <a:endParaRPr lang="en-GB" b="1">
              <a:solidFill>
                <a:srgbClr val="2A2E33"/>
              </a:solidFill>
            </a:endParaRPr>
          </a:p>
        </p:txBody>
      </p:sp>
      <p:sp>
        <p:nvSpPr>
          <p:cNvPr id="18450" name="Text Box 4"/>
          <p:cNvSpPr txBox="1">
            <a:spLocks noChangeArrowheads="1"/>
          </p:cNvSpPr>
          <p:nvPr/>
        </p:nvSpPr>
        <p:spPr bwMode="auto">
          <a:xfrm>
            <a:off x="8224838" y="1423988"/>
            <a:ext cx="454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b="1">
                <a:solidFill>
                  <a:srgbClr val="2A2E33"/>
                </a:solidFill>
              </a:rPr>
              <a:t>65+</a:t>
            </a:r>
            <a:endParaRPr lang="en-GB" b="1">
              <a:solidFill>
                <a:srgbClr val="2A2E33"/>
              </a:solidFill>
            </a:endParaRPr>
          </a:p>
        </p:txBody>
      </p:sp>
      <p:sp>
        <p:nvSpPr>
          <p:cNvPr id="18451" name="Rectangle 42"/>
          <p:cNvSpPr>
            <a:spLocks noChangeArrowheads="1"/>
          </p:cNvSpPr>
          <p:nvPr/>
        </p:nvSpPr>
        <p:spPr bwMode="auto">
          <a:xfrm>
            <a:off x="5292725" y="1052513"/>
            <a:ext cx="1943100" cy="3603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IE" b="1"/>
              <a:t>AGE</a:t>
            </a:r>
            <a:endParaRPr lang="en-US" b="1"/>
          </a:p>
        </p:txBody>
      </p:sp>
      <p:sp>
        <p:nvSpPr>
          <p:cNvPr id="18452" name="TextBox 28"/>
          <p:cNvSpPr txBox="1">
            <a:spLocks noChangeArrowheads="1"/>
          </p:cNvSpPr>
          <p:nvPr/>
        </p:nvSpPr>
        <p:spPr bwMode="auto">
          <a:xfrm>
            <a:off x="684213" y="5805488"/>
            <a:ext cx="8208962" cy="276225"/>
          </a:xfrm>
          <a:prstGeom prst="rect">
            <a:avLst/>
          </a:prstGeom>
          <a:solidFill>
            <a:srgbClr val="64A0C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431925" algn="ctr"/>
                <a:tab pos="3230563" algn="ctr"/>
                <a:tab pos="4124325" algn="ctr"/>
                <a:tab pos="5019675" algn="ctr"/>
                <a:tab pos="5922963" algn="ctr"/>
                <a:tab pos="6816725" algn="ctr"/>
                <a:tab pos="7712075" algn="ctr"/>
              </a:tabLst>
            </a:pPr>
            <a:r>
              <a:rPr lang="en-IE" b="1">
                <a:solidFill>
                  <a:schemeClr val="bg1"/>
                </a:solidFill>
              </a:rPr>
              <a:t>Weekly+	49%	61%	55%	45%	50%	54%	45%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Location Of Drinking Alcohol X Age</a:t>
            </a:r>
            <a:br>
              <a:rPr lang="en-IE" dirty="0" smtClean="0"/>
            </a:br>
            <a:r>
              <a:rPr lang="en-IE" sz="1600" dirty="0" smtClean="0">
                <a:solidFill>
                  <a:srgbClr val="64A0C8"/>
                </a:solidFill>
              </a:rPr>
              <a:t>All adults 18+</a:t>
            </a:r>
            <a:endParaRPr lang="en-US" sz="1600" dirty="0" smtClean="0">
              <a:solidFill>
                <a:srgbClr val="64A0C8"/>
              </a:solidFill>
            </a:endParaRPr>
          </a:p>
        </p:txBody>
      </p:sp>
      <p:graphicFrame>
        <p:nvGraphicFramePr>
          <p:cNvPr id="20482" name="Content Placeholder 4"/>
          <p:cNvGraphicFramePr>
            <a:graphicFrameLocks noGrp="1"/>
          </p:cNvGraphicFramePr>
          <p:nvPr>
            <p:ph idx="1"/>
          </p:nvPr>
        </p:nvGraphicFramePr>
        <p:xfrm>
          <a:off x="1692275" y="1700213"/>
          <a:ext cx="7272338" cy="4105275"/>
        </p:xfrm>
        <a:graphic>
          <a:graphicData uri="http://schemas.openxmlformats.org/presentationml/2006/ole">
            <p:oleObj spid="_x0000_s20482" r:id="rId4" imgW="7273158" imgH="4102964" progId="Excel.Chart.8">
              <p:embed/>
            </p:oleObj>
          </a:graphicData>
        </a:graphic>
      </p:graphicFrame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J.2223</a:t>
            </a: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2124075" y="158591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1949450" y="1341438"/>
            <a:ext cx="534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b="1">
                <a:solidFill>
                  <a:srgbClr val="2A2E33"/>
                </a:solidFill>
              </a:rPr>
              <a:t>Total</a:t>
            </a:r>
            <a:endParaRPr lang="en-GB" b="1">
              <a:solidFill>
                <a:srgbClr val="2A2E33"/>
              </a:solidFill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3854450" y="158591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4791075" y="158591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651500" y="158591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6513513" y="158591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7454900" y="158591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20492" name="Rectangle 9"/>
          <p:cNvSpPr>
            <a:spLocks noChangeArrowheads="1"/>
          </p:cNvSpPr>
          <p:nvPr/>
        </p:nvSpPr>
        <p:spPr bwMode="auto">
          <a:xfrm>
            <a:off x="8316913" y="158591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20493" name="Text Box 4"/>
          <p:cNvSpPr txBox="1">
            <a:spLocks noChangeArrowheads="1"/>
          </p:cNvSpPr>
          <p:nvPr/>
        </p:nvSpPr>
        <p:spPr bwMode="auto">
          <a:xfrm>
            <a:off x="3675063" y="1341438"/>
            <a:ext cx="600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b="1">
                <a:solidFill>
                  <a:srgbClr val="2A2E33"/>
                </a:solidFill>
              </a:rPr>
              <a:t>18-20</a:t>
            </a:r>
            <a:endParaRPr lang="en-GB" b="1">
              <a:solidFill>
                <a:srgbClr val="2A2E33"/>
              </a:solidFill>
            </a:endParaRPr>
          </a:p>
        </p:txBody>
      </p:sp>
      <p:sp>
        <p:nvSpPr>
          <p:cNvPr id="20494" name="Text Box 4"/>
          <p:cNvSpPr txBox="1">
            <a:spLocks noChangeArrowheads="1"/>
          </p:cNvSpPr>
          <p:nvPr/>
        </p:nvSpPr>
        <p:spPr bwMode="auto">
          <a:xfrm>
            <a:off x="4610100" y="1341438"/>
            <a:ext cx="600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b="1">
                <a:solidFill>
                  <a:srgbClr val="2A2E33"/>
                </a:solidFill>
              </a:rPr>
              <a:t>21-24</a:t>
            </a:r>
            <a:endParaRPr lang="en-GB" b="1">
              <a:solidFill>
                <a:srgbClr val="2A2E33"/>
              </a:solidFill>
            </a:endParaRPr>
          </a:p>
        </p:txBody>
      </p:sp>
      <p:sp>
        <p:nvSpPr>
          <p:cNvPr id="20495" name="Text Box 4"/>
          <p:cNvSpPr txBox="1">
            <a:spLocks noChangeArrowheads="1"/>
          </p:cNvSpPr>
          <p:nvPr/>
        </p:nvSpPr>
        <p:spPr bwMode="auto">
          <a:xfrm>
            <a:off x="5475288" y="1341438"/>
            <a:ext cx="600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b="1">
                <a:solidFill>
                  <a:srgbClr val="2A2E33"/>
                </a:solidFill>
              </a:rPr>
              <a:t>25-34</a:t>
            </a:r>
            <a:endParaRPr lang="en-GB" b="1">
              <a:solidFill>
                <a:srgbClr val="2A2E33"/>
              </a:solidFill>
            </a:endParaRPr>
          </a:p>
        </p:txBody>
      </p:sp>
      <p:sp>
        <p:nvSpPr>
          <p:cNvPr id="20496" name="Text Box 4"/>
          <p:cNvSpPr txBox="1">
            <a:spLocks noChangeArrowheads="1"/>
          </p:cNvSpPr>
          <p:nvPr/>
        </p:nvSpPr>
        <p:spPr bwMode="auto">
          <a:xfrm>
            <a:off x="6338888" y="1341438"/>
            <a:ext cx="600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b="1">
                <a:solidFill>
                  <a:srgbClr val="2A2E33"/>
                </a:solidFill>
              </a:rPr>
              <a:t>35-49</a:t>
            </a:r>
            <a:endParaRPr lang="en-GB" b="1">
              <a:solidFill>
                <a:srgbClr val="2A2E33"/>
              </a:solidFill>
            </a:endParaRPr>
          </a:p>
        </p:txBody>
      </p:sp>
      <p:sp>
        <p:nvSpPr>
          <p:cNvPr id="20497" name="Text Box 4"/>
          <p:cNvSpPr txBox="1">
            <a:spLocks noChangeArrowheads="1"/>
          </p:cNvSpPr>
          <p:nvPr/>
        </p:nvSpPr>
        <p:spPr bwMode="auto">
          <a:xfrm>
            <a:off x="7245350" y="1341438"/>
            <a:ext cx="600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b="1">
                <a:solidFill>
                  <a:srgbClr val="2A2E33"/>
                </a:solidFill>
              </a:rPr>
              <a:t>50-64</a:t>
            </a:r>
            <a:endParaRPr lang="en-GB" b="1">
              <a:solidFill>
                <a:srgbClr val="2A2E33"/>
              </a:solidFill>
            </a:endParaRPr>
          </a:p>
        </p:txBody>
      </p:sp>
      <p:sp>
        <p:nvSpPr>
          <p:cNvPr id="20498" name="Text Box 4"/>
          <p:cNvSpPr txBox="1">
            <a:spLocks noChangeArrowheads="1"/>
          </p:cNvSpPr>
          <p:nvPr/>
        </p:nvSpPr>
        <p:spPr bwMode="auto">
          <a:xfrm>
            <a:off x="8224838" y="1341438"/>
            <a:ext cx="454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b="1">
                <a:solidFill>
                  <a:srgbClr val="2A2E33"/>
                </a:solidFill>
              </a:rPr>
              <a:t>65+</a:t>
            </a:r>
            <a:endParaRPr lang="en-GB" b="1">
              <a:solidFill>
                <a:srgbClr val="2A2E33"/>
              </a:solidFill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708400" y="1052513"/>
            <a:ext cx="4967288" cy="3603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IE" b="1"/>
              <a:t>AGE</a:t>
            </a:r>
            <a:endParaRPr lang="en-US" b="1"/>
          </a:p>
        </p:txBody>
      </p:sp>
      <p:sp>
        <p:nvSpPr>
          <p:cNvPr id="20500" name="TextBox 20"/>
          <p:cNvSpPr txBox="1">
            <a:spLocks noChangeArrowheads="1"/>
          </p:cNvSpPr>
          <p:nvPr/>
        </p:nvSpPr>
        <p:spPr bwMode="auto">
          <a:xfrm>
            <a:off x="179388" y="2205038"/>
            <a:ext cx="17287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IE" b="1"/>
              <a:t>Mainly at home</a:t>
            </a:r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r>
              <a:rPr lang="en-IE" b="1"/>
              <a:t>Mainly out of home</a:t>
            </a:r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r>
              <a:rPr lang="en-IE" b="1"/>
              <a:t>Mix of both</a:t>
            </a:r>
            <a:endParaRPr lang="en-US" b="1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1476375" y="6237288"/>
            <a:ext cx="6696075" cy="4318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IE" b="1">
                <a:solidFill>
                  <a:schemeClr val="bg1"/>
                </a:solidFill>
              </a:rPr>
              <a:t>Exclusively at home less relevant to under 25s.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285750" y="131763"/>
            <a:ext cx="8858250" cy="1066800"/>
          </a:xfrm>
        </p:spPr>
        <p:txBody>
          <a:bodyPr/>
          <a:lstStyle/>
          <a:p>
            <a:pPr eaLnBrk="1" hangingPunct="1"/>
            <a:r>
              <a:rPr lang="en-IE" dirty="0" smtClean="0"/>
              <a:t>Location Of Drinking Alcohol X Frequency Of Consumption</a:t>
            </a:r>
            <a:br>
              <a:rPr lang="en-IE" dirty="0" smtClean="0"/>
            </a:br>
            <a:r>
              <a:rPr lang="en-IE" sz="1600" dirty="0" smtClean="0">
                <a:solidFill>
                  <a:srgbClr val="64A0C8"/>
                </a:solidFill>
              </a:rPr>
              <a:t>All adults 18+</a:t>
            </a:r>
            <a:endParaRPr lang="en-US" dirty="0" smtClean="0"/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1608138" y="2068513"/>
          <a:ext cx="7431087" cy="4024312"/>
        </p:xfrm>
        <a:graphic>
          <a:graphicData uri="http://schemas.openxmlformats.org/presentationml/2006/ole">
            <p:oleObj spid="_x0000_s22530" r:id="rId4" imgW="7431668" imgH="4029805" progId="Excel.Chart.8">
              <p:embed/>
            </p:oleObj>
          </a:graphicData>
        </a:graphic>
      </p:graphicFrame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2051050" y="166846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878013" y="1423988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b="1">
                <a:solidFill>
                  <a:srgbClr val="2A2E33"/>
                </a:solidFill>
              </a:rPr>
              <a:t>Total</a:t>
            </a:r>
            <a:endParaRPr lang="en-GB" b="1">
              <a:solidFill>
                <a:srgbClr val="2A2E33"/>
              </a:solidFill>
            </a:endParaRPr>
          </a:p>
        </p:txBody>
      </p:sp>
      <p:sp>
        <p:nvSpPr>
          <p:cNvPr id="22534" name="TextBox 28"/>
          <p:cNvSpPr txBox="1">
            <a:spLocks noChangeArrowheads="1"/>
          </p:cNvSpPr>
          <p:nvPr/>
        </p:nvSpPr>
        <p:spPr bwMode="auto">
          <a:xfrm>
            <a:off x="34925" y="2582863"/>
            <a:ext cx="17287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IE" b="1"/>
              <a:t>Mainly at home</a:t>
            </a:r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r>
              <a:rPr lang="en-IE" b="1"/>
              <a:t>Mainly out of home</a:t>
            </a:r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r>
              <a:rPr lang="en-IE" b="1"/>
              <a:t>Mix of both</a:t>
            </a:r>
            <a:endParaRPr lang="en-US" b="1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635375" y="1125538"/>
          <a:ext cx="5184576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288032">
                <a:tc gridSpan="6"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en-IE" sz="1200" b="1" baseline="0" dirty="0" smtClean="0">
                          <a:solidFill>
                            <a:schemeClr val="tx1"/>
                          </a:solidFill>
                        </a:rPr>
                        <a:t> OF CONSUMPTION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Everyday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Several</a:t>
                      </a:r>
                      <a:r>
                        <a:rPr lang="en-IE" sz="1200" b="1" baseline="0" dirty="0" smtClean="0">
                          <a:solidFill>
                            <a:schemeClr val="tx1"/>
                          </a:solidFill>
                        </a:rPr>
                        <a:t> days a week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Once a week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Once a fortnight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Once a month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Less than monthly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  <p:sp>
        <p:nvSpPr>
          <p:cNvPr id="22553" name="Rectangle 9"/>
          <p:cNvSpPr>
            <a:spLocks noChangeArrowheads="1"/>
          </p:cNvSpPr>
          <p:nvPr/>
        </p:nvSpPr>
        <p:spPr bwMode="auto">
          <a:xfrm>
            <a:off x="3851275" y="1989138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22554" name="Rectangle 9"/>
          <p:cNvSpPr>
            <a:spLocks noChangeArrowheads="1"/>
          </p:cNvSpPr>
          <p:nvPr/>
        </p:nvSpPr>
        <p:spPr bwMode="auto">
          <a:xfrm>
            <a:off x="4791075" y="1989138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22555" name="Rectangle 9"/>
          <p:cNvSpPr>
            <a:spLocks noChangeArrowheads="1"/>
          </p:cNvSpPr>
          <p:nvPr/>
        </p:nvSpPr>
        <p:spPr bwMode="auto">
          <a:xfrm>
            <a:off x="5651500" y="1989138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22556" name="Rectangle 9"/>
          <p:cNvSpPr>
            <a:spLocks noChangeArrowheads="1"/>
          </p:cNvSpPr>
          <p:nvPr/>
        </p:nvSpPr>
        <p:spPr bwMode="auto">
          <a:xfrm>
            <a:off x="6513513" y="1989138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22557" name="Rectangle 9"/>
          <p:cNvSpPr>
            <a:spLocks noChangeArrowheads="1"/>
          </p:cNvSpPr>
          <p:nvPr/>
        </p:nvSpPr>
        <p:spPr bwMode="auto">
          <a:xfrm>
            <a:off x="7454900" y="1989138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22558" name="Rectangle 9"/>
          <p:cNvSpPr>
            <a:spLocks noChangeArrowheads="1"/>
          </p:cNvSpPr>
          <p:nvPr/>
        </p:nvSpPr>
        <p:spPr bwMode="auto">
          <a:xfrm>
            <a:off x="8316913" y="1989138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000" b="1"/>
              <a:t>%</a:t>
            </a:r>
            <a:endParaRPr lang="en-US" sz="1000" b="1"/>
          </a:p>
        </p:txBody>
      </p:sp>
      <p:sp>
        <p:nvSpPr>
          <p:cNvPr id="22559" name="Rectangle 14"/>
          <p:cNvSpPr>
            <a:spLocks noChangeArrowheads="1"/>
          </p:cNvSpPr>
          <p:nvPr/>
        </p:nvSpPr>
        <p:spPr bwMode="auto">
          <a:xfrm>
            <a:off x="1476375" y="6237288"/>
            <a:ext cx="6696075" cy="4318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IE" b="1">
                <a:solidFill>
                  <a:schemeClr val="bg1"/>
                </a:solidFill>
              </a:rPr>
              <a:t>Everyday drinkers twice as likely to drink ‘mainly at home’.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81200"/>
            <a:ext cx="8382000" cy="10668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How we think…</a:t>
            </a:r>
          </a:p>
        </p:txBody>
      </p:sp>
      <p:pic>
        <p:nvPicPr>
          <p:cNvPr id="64515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1A1A3"/>
              </a:clrFrom>
              <a:clrTo>
                <a:srgbClr val="A1A1A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334000"/>
            <a:ext cx="24352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Do We Have A Drink Problem?</a:t>
            </a:r>
            <a:br>
              <a:rPr lang="en-IE" dirty="0" smtClean="0"/>
            </a:br>
            <a:r>
              <a:rPr lang="en-IE" sz="1600" dirty="0" smtClean="0">
                <a:solidFill>
                  <a:srgbClr val="64A0C8"/>
                </a:solidFill>
              </a:rPr>
              <a:t>All adults 18+</a:t>
            </a:r>
            <a:endParaRPr lang="en-US" sz="1600" dirty="0" smtClean="0">
              <a:solidFill>
                <a:srgbClr val="64A0C8"/>
              </a:solidFill>
            </a:endParaRPr>
          </a:p>
        </p:txBody>
      </p:sp>
      <p:graphicFrame>
        <p:nvGraphicFramePr>
          <p:cNvPr id="24578" name="Content Placeholder 4"/>
          <p:cNvGraphicFramePr>
            <a:graphicFrameLocks noGrp="1"/>
          </p:cNvGraphicFramePr>
          <p:nvPr>
            <p:ph idx="1"/>
          </p:nvPr>
        </p:nvGraphicFramePr>
        <p:xfrm>
          <a:off x="1258888" y="1773238"/>
          <a:ext cx="7518400" cy="3887787"/>
        </p:xfrm>
        <a:graphic>
          <a:graphicData uri="http://schemas.openxmlformats.org/presentationml/2006/ole">
            <p:oleObj spid="_x0000_s24578" r:id="rId4" imgW="7517019" imgH="3889585" progId="Excel.Chart.8">
              <p:embed/>
            </p:oleObj>
          </a:graphicData>
        </a:graphic>
      </p:graphicFrame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J.2223</a:t>
            </a: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107950" y="3286125"/>
            <a:ext cx="158432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IE" b="1"/>
              <a:t>Agree </a:t>
            </a:r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r>
              <a:rPr lang="en-IE" b="1"/>
              <a:t>Disagree</a:t>
            </a:r>
          </a:p>
          <a:p>
            <a:pPr algn="r"/>
            <a:r>
              <a:rPr lang="en-IE" b="1"/>
              <a:t>Don’t know</a:t>
            </a:r>
            <a:endParaRPr lang="en-US" b="1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47813" y="930275"/>
          <a:ext cx="705678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2"/>
                <a:gridCol w="2352262"/>
                <a:gridCol w="2352262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Our overall attitude</a:t>
                      </a:r>
                      <a:r>
                        <a:rPr lang="en-IE" sz="1200" b="1" baseline="0" dirty="0" smtClean="0">
                          <a:solidFill>
                            <a:schemeClr val="tx1"/>
                          </a:solidFill>
                        </a:rPr>
                        <a:t> towards drinking alcohol, the behaviour that goes with it, both need to change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200" b="1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The current</a:t>
                      </a:r>
                      <a:r>
                        <a:rPr lang="en-IE" sz="1200" b="1" baseline="0" dirty="0" smtClean="0">
                          <a:solidFill>
                            <a:schemeClr val="tx1"/>
                          </a:solidFill>
                        </a:rPr>
                        <a:t> level of alcohol consumption in Ireland is a problem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200" b="1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The Government is doing enough to address alcohol problems in Ireland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179388" y="131763"/>
            <a:ext cx="8382000" cy="1066800"/>
          </a:xfrm>
        </p:spPr>
        <p:txBody>
          <a:bodyPr/>
          <a:lstStyle/>
          <a:p>
            <a:pPr eaLnBrk="1" hangingPunct="1"/>
            <a:r>
              <a:rPr lang="en-IE" dirty="0" smtClean="0"/>
              <a:t>Price Of Alcohol In Ireland</a:t>
            </a:r>
            <a:br>
              <a:rPr lang="en-IE" dirty="0" smtClean="0"/>
            </a:br>
            <a:r>
              <a:rPr lang="en-IE" sz="1600" dirty="0" smtClean="0">
                <a:solidFill>
                  <a:srgbClr val="64A0C8"/>
                </a:solidFill>
              </a:rPr>
              <a:t>All adults 18+</a:t>
            </a:r>
            <a:endParaRPr lang="en-US" sz="1600" dirty="0" smtClean="0">
              <a:solidFill>
                <a:srgbClr val="64A0C8"/>
              </a:solidFill>
            </a:endParaRPr>
          </a:p>
        </p:txBody>
      </p:sp>
      <p:graphicFrame>
        <p:nvGraphicFramePr>
          <p:cNvPr id="26626" name="Content Placeholder 4"/>
          <p:cNvGraphicFramePr>
            <a:graphicFrameLocks noGrp="1"/>
          </p:cNvGraphicFramePr>
          <p:nvPr>
            <p:ph idx="1"/>
          </p:nvPr>
        </p:nvGraphicFramePr>
        <p:xfrm>
          <a:off x="1619250" y="1844675"/>
          <a:ext cx="7158038" cy="3887788"/>
        </p:xfrm>
        <a:graphic>
          <a:graphicData uri="http://schemas.openxmlformats.org/presentationml/2006/ole">
            <p:oleObj spid="_x0000_s26626" r:id="rId4" imgW="7157324" imgH="3883489" progId="Excel.Chart.8">
              <p:embed/>
            </p:oleObj>
          </a:graphicData>
        </a:graphic>
      </p:graphicFrame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J.2223</a:t>
            </a: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179388" y="2849563"/>
            <a:ext cx="17287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IE" b="1"/>
              <a:t>Agree</a:t>
            </a:r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r>
              <a:rPr lang="en-IE" b="1"/>
              <a:t>Disagree</a:t>
            </a:r>
          </a:p>
          <a:p>
            <a:pPr algn="r"/>
            <a:endParaRPr lang="en-IE" b="1"/>
          </a:p>
          <a:p>
            <a:pPr algn="r"/>
            <a:endParaRPr lang="en-IE" b="1"/>
          </a:p>
          <a:p>
            <a:pPr algn="r"/>
            <a:r>
              <a:rPr lang="en-IE" b="1"/>
              <a:t>Don’t know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76375" y="908050"/>
          <a:ext cx="727280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152128"/>
                <a:gridCol w="1224136"/>
                <a:gridCol w="1224136"/>
                <a:gridCol w="1152128"/>
                <a:gridCol w="1152128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IE" sz="1000" b="1" dirty="0" smtClean="0">
                          <a:solidFill>
                            <a:schemeClr val="tx1"/>
                          </a:solidFill>
                        </a:rPr>
                        <a:t>The increase in the number of outlets selling alcohol over the past ten years has resulted in increased levels of alcohol related harm and costs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IE" sz="1000" b="1" dirty="0" smtClean="0">
                          <a:solidFill>
                            <a:schemeClr val="tx1"/>
                          </a:solidFill>
                        </a:rPr>
                        <a:t>The drop in the price of alcohol in supermarkets has influenced</a:t>
                      </a:r>
                      <a:r>
                        <a:rPr lang="en-IE" sz="1000" b="1" baseline="0" dirty="0" smtClean="0">
                          <a:solidFill>
                            <a:schemeClr val="tx1"/>
                          </a:solidFill>
                        </a:rPr>
                        <a:t> me to buy more alcohol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IE" sz="1000" b="1" dirty="0" smtClean="0">
                          <a:solidFill>
                            <a:schemeClr val="tx1"/>
                          </a:solidFill>
                        </a:rPr>
                        <a:t>If the price of alcohol</a:t>
                      </a:r>
                      <a:r>
                        <a:rPr lang="en-IE" sz="1000" b="1" baseline="0" dirty="0" smtClean="0">
                          <a:solidFill>
                            <a:schemeClr val="tx1"/>
                          </a:solidFill>
                        </a:rPr>
                        <a:t> were to increase by 50% I would buy less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IE" sz="1000" b="1" dirty="0" smtClean="0">
                          <a:solidFill>
                            <a:schemeClr val="tx1"/>
                          </a:solidFill>
                        </a:rPr>
                        <a:t>If the price of alcohol</a:t>
                      </a:r>
                      <a:r>
                        <a:rPr lang="en-IE" sz="1000" b="1" baseline="0" dirty="0" smtClean="0">
                          <a:solidFill>
                            <a:schemeClr val="tx1"/>
                          </a:solidFill>
                        </a:rPr>
                        <a:t> were to increase by 30% I would buy less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b="1" dirty="0" smtClean="0">
                          <a:solidFill>
                            <a:schemeClr val="tx1"/>
                          </a:solidFill>
                        </a:rPr>
                        <a:t>If the price of alcohol</a:t>
                      </a:r>
                      <a:r>
                        <a:rPr lang="en-IE" sz="1000" b="1" baseline="0" dirty="0" smtClean="0">
                          <a:solidFill>
                            <a:schemeClr val="tx1"/>
                          </a:solidFill>
                        </a:rPr>
                        <a:t> were to increase by 10% I would buy less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IE" sz="1000" b="1" dirty="0" smtClean="0">
                          <a:solidFill>
                            <a:schemeClr val="tx1"/>
                          </a:solidFill>
                        </a:rPr>
                        <a:t>If the price of alcohol were to decrease</a:t>
                      </a:r>
                      <a:r>
                        <a:rPr lang="en-IE" sz="1000" b="1" baseline="0" dirty="0" smtClean="0">
                          <a:solidFill>
                            <a:schemeClr val="tx1"/>
                          </a:solidFill>
                        </a:rPr>
                        <a:t> I would buy more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  <p:sp>
        <p:nvSpPr>
          <p:cNvPr id="26646" name="TextBox 8"/>
          <p:cNvSpPr txBox="1">
            <a:spLocks noChangeArrowheads="1"/>
          </p:cNvSpPr>
          <p:nvPr/>
        </p:nvSpPr>
        <p:spPr bwMode="auto">
          <a:xfrm>
            <a:off x="4211638" y="919163"/>
            <a:ext cx="32400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b="1"/>
              <a:t>Attitudes to Alcohol Price Increases</a:t>
            </a:r>
            <a:endParaRPr lang="en-US" b="1"/>
          </a:p>
        </p:txBody>
      </p:sp>
      <p:grpSp>
        <p:nvGrpSpPr>
          <p:cNvPr id="26647" name="Group 9"/>
          <p:cNvGrpSpPr>
            <a:grpSpLocks/>
          </p:cNvGrpSpPr>
          <p:nvPr/>
        </p:nvGrpSpPr>
        <p:grpSpPr bwMode="auto">
          <a:xfrm>
            <a:off x="3983038" y="1268413"/>
            <a:ext cx="3613150" cy="246062"/>
            <a:chOff x="4211960" y="980728"/>
            <a:chExt cx="3384376" cy="144016"/>
          </a:xfrm>
        </p:grpSpPr>
        <p:cxnSp>
          <p:nvCxnSpPr>
            <p:cNvPr id="26648" name="Straight Connector 10"/>
            <p:cNvCxnSpPr>
              <a:cxnSpLocks noChangeShapeType="1"/>
            </p:cNvCxnSpPr>
            <p:nvPr/>
          </p:nvCxnSpPr>
          <p:spPr bwMode="auto">
            <a:xfrm>
              <a:off x="4211960" y="980728"/>
              <a:ext cx="338437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49" name="Straight Connector 11"/>
            <p:cNvCxnSpPr>
              <a:cxnSpLocks noChangeShapeType="1"/>
            </p:cNvCxnSpPr>
            <p:nvPr/>
          </p:nvCxnSpPr>
          <p:spPr bwMode="auto">
            <a:xfrm rot="5400000">
              <a:off x="7524328" y="1052736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50" name="Straight Connector 12"/>
            <p:cNvCxnSpPr>
              <a:cxnSpLocks noChangeShapeType="1"/>
            </p:cNvCxnSpPr>
            <p:nvPr/>
          </p:nvCxnSpPr>
          <p:spPr bwMode="auto">
            <a:xfrm rot="5400000">
              <a:off x="4139952" y="1052736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 and A colours">
      <a:dk1>
        <a:srgbClr val="2A2E33"/>
      </a:dk1>
      <a:lt1>
        <a:srgbClr val="FFFFFF"/>
      </a:lt1>
      <a:dk2>
        <a:srgbClr val="2A2E33"/>
      </a:dk2>
      <a:lt2>
        <a:srgbClr val="CDC6C0"/>
      </a:lt2>
      <a:accent1>
        <a:srgbClr val="64A0C8"/>
      </a:accent1>
      <a:accent2>
        <a:srgbClr val="80A18F"/>
      </a:accent2>
      <a:accent3>
        <a:srgbClr val="FFFFFF"/>
      </a:accent3>
      <a:accent4>
        <a:srgbClr val="22262A"/>
      </a:accent4>
      <a:accent5>
        <a:srgbClr val="B8CDE0"/>
      </a:accent5>
      <a:accent6>
        <a:srgbClr val="739181"/>
      </a:accent6>
      <a:hlink>
        <a:srgbClr val="AD8D9F"/>
      </a:hlink>
      <a:folHlink>
        <a:srgbClr val="E68188"/>
      </a:folHlink>
    </a:clrScheme>
    <a:fontScheme name="Bluepri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5150</TotalTime>
  <Words>956</Words>
  <Application>Microsoft Office PowerPoint</Application>
  <PresentationFormat>On-screen Show (4:3)</PresentationFormat>
  <Paragraphs>425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Blueprint</vt:lpstr>
      <vt:lpstr>Microsoft Office Excel Chart</vt:lpstr>
      <vt:lpstr>‘Have we bottled it?’ survey  </vt:lpstr>
      <vt:lpstr>Introduction</vt:lpstr>
      <vt:lpstr>How we drink…</vt:lpstr>
      <vt:lpstr>Frequency Of Drinking Alcohol Nowadays X Age  All adults 18+</vt:lpstr>
      <vt:lpstr>Location Of Drinking Alcohol X Age All adults 18+</vt:lpstr>
      <vt:lpstr>Location Of Drinking Alcohol X Frequency Of Consumption All adults 18+</vt:lpstr>
      <vt:lpstr>How we think…</vt:lpstr>
      <vt:lpstr>Do We Have A Drink Problem? All adults 18+</vt:lpstr>
      <vt:lpstr>Price Of Alcohol In Ireland All adults 18+</vt:lpstr>
      <vt:lpstr>Average Amount Of Pocket Money Receive Per Week All 16-21 year olds</vt:lpstr>
      <vt:lpstr>Attitudes To The Marketing And Sales Of Alcohol All adults 18+</vt:lpstr>
      <vt:lpstr>Attitudes To Parents Purchasing Alcohol For Their Teenage Children All adults 18+</vt:lpstr>
      <vt:lpstr>Attitudes to alcohol amongst 16-21s</vt:lpstr>
      <vt:lpstr>Ownership Of Alcohol Branded Merchandise All 16-21s</vt:lpstr>
      <vt:lpstr>Ownership Of Alcohol Branded Merchandise X Age All 16-21s</vt:lpstr>
      <vt:lpstr>Favourite Advertising At The Moment All 16-21s</vt:lpstr>
      <vt:lpstr>Alcohol Brands Seen Advertised Recently x Age All 16-21s</vt:lpstr>
      <vt:lpstr>Source Of Advertising Awareness All 16-21s</vt:lpstr>
      <vt:lpstr>Particular Likes About Advertising All 16-21s</vt:lpstr>
      <vt:lpstr>Social Networking: Have You Seen Or Heard… All 16-21 year olds</vt:lpstr>
      <vt:lpstr>Thank you</vt:lpstr>
      <vt:lpstr>Slide 22</vt:lpstr>
    </vt:vector>
  </TitlesOfParts>
  <Company>Castlecool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Castlecool Ltd</dc:title>
  <dc:creator>admin</dc:creator>
  <cp:lastModifiedBy> </cp:lastModifiedBy>
  <cp:revision>633</cp:revision>
  <cp:lastPrinted>2009-05-28T13:43:50Z</cp:lastPrinted>
  <dcterms:created xsi:type="dcterms:W3CDTF">2006-01-18T10:58:37Z</dcterms:created>
  <dcterms:modified xsi:type="dcterms:W3CDTF">2010-09-17T10:41:54Z</dcterms:modified>
</cp:coreProperties>
</file>