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A39B2-4C27-411B-9291-4C79EF58B8F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6AAB1-DB4E-4842-91A9-72E4FFB8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059D41-3E05-46AD-9EAF-0B820E6F468F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889C99-98F7-4394-AC43-317183A7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059D41-3E05-46AD-9EAF-0B820E6F468F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89C99-98F7-4394-AC43-317183A7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059D41-3E05-46AD-9EAF-0B820E6F468F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89C99-98F7-4394-AC43-317183A7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059D41-3E05-46AD-9EAF-0B820E6F468F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89C99-98F7-4394-AC43-317183A78A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059D41-3E05-46AD-9EAF-0B820E6F468F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89C99-98F7-4394-AC43-317183A78A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059D41-3E05-46AD-9EAF-0B820E6F468F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89C99-98F7-4394-AC43-317183A78A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059D41-3E05-46AD-9EAF-0B820E6F468F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89C99-98F7-4394-AC43-317183A7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059D41-3E05-46AD-9EAF-0B820E6F468F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89C99-98F7-4394-AC43-317183A78A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059D41-3E05-46AD-9EAF-0B820E6F468F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89C99-98F7-4394-AC43-317183A7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059D41-3E05-46AD-9EAF-0B820E6F468F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89C99-98F7-4394-AC43-317183A7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059D41-3E05-46AD-9EAF-0B820E6F468F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889C99-98F7-4394-AC43-317183A78A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059D41-3E05-46AD-9EAF-0B820E6F468F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889C99-98F7-4394-AC43-317183A7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016223"/>
          </a:xfrm>
        </p:spPr>
        <p:txBody>
          <a:bodyPr/>
          <a:lstStyle/>
          <a:p>
            <a:pPr algn="ctr"/>
            <a:r>
              <a:rPr lang="en-GB" dirty="0" smtClean="0"/>
              <a:t>“Have We Bottled It”</a:t>
            </a:r>
            <a:br>
              <a:rPr lang="en-GB" dirty="0" smtClean="0"/>
            </a:br>
            <a:r>
              <a:rPr lang="en-GB" dirty="0" smtClean="0"/>
              <a:t>Presentation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0156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James Doorley</a:t>
            </a:r>
          </a:p>
          <a:p>
            <a:r>
              <a:rPr lang="en-GB" dirty="0" smtClean="0"/>
              <a:t>Assistant Director</a:t>
            </a:r>
          </a:p>
          <a:p>
            <a:r>
              <a:rPr lang="en-GB" dirty="0" smtClean="0"/>
              <a:t>National Youth Council of Ireland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13 of the 16 young people returned record sheets. </a:t>
            </a:r>
          </a:p>
          <a:p>
            <a:r>
              <a:rPr lang="en-IE" sz="2400" dirty="0" smtClean="0"/>
              <a:t>A total of 157 relevant marketing practices were collected. </a:t>
            </a:r>
          </a:p>
          <a:p>
            <a:pPr>
              <a:buNone/>
            </a:pPr>
            <a:endParaRPr lang="en-IE" sz="2400" dirty="0" smtClean="0"/>
          </a:p>
          <a:p>
            <a:r>
              <a:rPr lang="en-IE" sz="2400" dirty="0" smtClean="0"/>
              <a:t>Beer products 						57%</a:t>
            </a:r>
          </a:p>
          <a:p>
            <a:r>
              <a:rPr lang="en-IE" sz="2400" dirty="0" smtClean="0"/>
              <a:t>Spirits/Liqueurs 					15%</a:t>
            </a:r>
          </a:p>
          <a:p>
            <a:r>
              <a:rPr lang="en-IE" sz="2400" dirty="0" smtClean="0"/>
              <a:t>Wine		 					11%</a:t>
            </a:r>
          </a:p>
          <a:p>
            <a:r>
              <a:rPr lang="en-IE" sz="2400" dirty="0" smtClean="0"/>
              <a:t>Mixed products   					 8%</a:t>
            </a:r>
          </a:p>
          <a:p>
            <a:r>
              <a:rPr lang="en-IE" sz="2400" dirty="0" err="1" smtClean="0"/>
              <a:t>Alcopops</a:t>
            </a:r>
            <a:r>
              <a:rPr lang="en-IE" sz="2400" dirty="0" smtClean="0"/>
              <a:t> 	 					  5%</a:t>
            </a:r>
          </a:p>
          <a:p>
            <a:r>
              <a:rPr lang="en-IE" sz="2400" dirty="0" smtClean="0"/>
              <a:t>Cider		  					  4%</a:t>
            </a:r>
          </a:p>
          <a:p>
            <a:endParaRPr lang="en-IE" sz="2400" dirty="0" smtClean="0"/>
          </a:p>
          <a:p>
            <a:endParaRPr lang="en-IE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Findings -Product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037638" cy="6886575"/>
        </p:xfrm>
        <a:graphic>
          <a:graphicData uri="http://schemas.openxmlformats.org/presentationml/2006/ole">
            <p:oleObj spid="_x0000_s1026" name="Worksheet" r:id="rId3" imgW="4743450" imgH="454342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7778"/>
          </a:xfrm>
        </p:spPr>
        <p:txBody>
          <a:bodyPr/>
          <a:lstStyle/>
          <a:p>
            <a:pPr algn="ctr"/>
            <a:r>
              <a:rPr lang="en-GB" dirty="0" smtClean="0"/>
              <a:t>Findings 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971600" y="980728"/>
          <a:ext cx="6984775" cy="5040560"/>
        </p:xfrm>
        <a:graphic>
          <a:graphicData uri="http://schemas.openxmlformats.org/presentationml/2006/ole">
            <p:oleObj spid="_x0000_s2050" name="Chart" r:id="rId3" imgW="4667138" imgH="339090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79% found marketing practices for spirits appealing</a:t>
            </a:r>
          </a:p>
          <a:p>
            <a:r>
              <a:rPr lang="en-GB" dirty="0" smtClean="0"/>
              <a:t>75% for </a:t>
            </a:r>
            <a:r>
              <a:rPr lang="en-GB" dirty="0" err="1" smtClean="0"/>
              <a:t>alcopops</a:t>
            </a:r>
            <a:endParaRPr lang="en-GB" dirty="0" smtClean="0"/>
          </a:p>
          <a:p>
            <a:r>
              <a:rPr lang="en-GB" dirty="0" smtClean="0"/>
              <a:t>Marketing practices of three beer brands. Carlsberg, Guinness and </a:t>
            </a:r>
            <a:r>
              <a:rPr lang="en-GB" dirty="0" err="1" smtClean="0"/>
              <a:t>Heinekin</a:t>
            </a:r>
            <a:r>
              <a:rPr lang="en-GB" dirty="0" smtClean="0"/>
              <a:t> particularly appealed to young people. </a:t>
            </a:r>
          </a:p>
          <a:p>
            <a:r>
              <a:rPr lang="en-GB" dirty="0" smtClean="0"/>
              <a:t>Only a third found wine and cider marketing practices appealing.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Findings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en-GB" dirty="0" smtClean="0"/>
              <a:t>1. Carlsberg Irish Language ad (TV)</a:t>
            </a:r>
          </a:p>
          <a:p>
            <a:pPr marL="624078" indent="-514350">
              <a:buNone/>
            </a:pPr>
            <a:endParaRPr lang="en-GB" dirty="0" smtClean="0"/>
          </a:p>
          <a:p>
            <a:pPr marL="624078" indent="-514350">
              <a:buNone/>
            </a:pPr>
            <a:r>
              <a:rPr lang="en-GB" dirty="0" smtClean="0"/>
              <a:t>2. Budweiser frog ad (internet)</a:t>
            </a:r>
          </a:p>
          <a:p>
            <a:pPr marL="624078" indent="-514350">
              <a:buNone/>
            </a:pPr>
            <a:endParaRPr lang="en-GB" dirty="0" smtClean="0"/>
          </a:p>
          <a:p>
            <a:pPr marL="624078" indent="-514350">
              <a:buNone/>
            </a:pPr>
            <a:r>
              <a:rPr lang="en-GB" dirty="0" smtClean="0"/>
              <a:t>3. Heineken Rugby ads</a:t>
            </a:r>
          </a:p>
          <a:p>
            <a:pPr marL="624078" indent="-514350">
              <a:buNone/>
            </a:pPr>
            <a:endParaRPr lang="en-GB" dirty="0" smtClean="0"/>
          </a:p>
          <a:p>
            <a:pPr marL="624078" indent="-514350">
              <a:buNone/>
            </a:pPr>
            <a:r>
              <a:rPr lang="en-GB" dirty="0" smtClean="0"/>
              <a:t>4. Guinness drum ad (TV)</a:t>
            </a:r>
          </a:p>
          <a:p>
            <a:pPr marL="624078" indent="-514350">
              <a:buNone/>
            </a:pPr>
            <a:endParaRPr lang="en-GB" dirty="0" smtClean="0"/>
          </a:p>
          <a:p>
            <a:pPr marL="624078" indent="-514350">
              <a:buNone/>
            </a:pPr>
            <a:r>
              <a:rPr lang="en-GB" dirty="0" smtClean="0"/>
              <a:t>5. </a:t>
            </a:r>
            <a:r>
              <a:rPr lang="en-GB" dirty="0" err="1" smtClean="0"/>
              <a:t>Bulmers</a:t>
            </a:r>
            <a:r>
              <a:rPr lang="en-GB" dirty="0" smtClean="0"/>
              <a:t> time dedicated to you (TV)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Findings-Top 5 Appealing Ads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4000" b="1" dirty="0" smtClean="0"/>
              <a:t>funny	</a:t>
            </a:r>
            <a:r>
              <a:rPr lang="en-US" sz="4000" dirty="0" smtClean="0"/>
              <a:t>		</a:t>
            </a:r>
            <a:r>
              <a:rPr lang="en-US" sz="4000" b="1" dirty="0" smtClean="0"/>
              <a:t>attractive 	</a:t>
            </a:r>
            <a:r>
              <a:rPr lang="en-US" sz="4000" dirty="0" smtClean="0"/>
              <a:t>	cheap is good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>linked to sport  		very smart 		refreshing</a:t>
            </a:r>
          </a:p>
          <a:p>
            <a:pPr>
              <a:buNone/>
            </a:pPr>
            <a:r>
              <a:rPr lang="en-US" sz="4000" dirty="0" smtClean="0"/>
              <a:t>			</a:t>
            </a:r>
          </a:p>
          <a:p>
            <a:pPr>
              <a:buNone/>
            </a:pPr>
            <a:r>
              <a:rPr lang="en-US" sz="4000" b="1" dirty="0" smtClean="0"/>
              <a:t> clever	</a:t>
            </a:r>
            <a:r>
              <a:rPr lang="en-US" sz="4000" dirty="0" smtClean="0"/>
              <a:t>	Celebs look </a:t>
            </a:r>
            <a:r>
              <a:rPr lang="en-US" sz="4000" b="1" dirty="0" smtClean="0"/>
              <a:t>cool </a:t>
            </a:r>
            <a:r>
              <a:rPr lang="en-US" sz="4000" dirty="0" smtClean="0"/>
              <a:t>	  looks delicious		</a:t>
            </a:r>
          </a:p>
          <a:p>
            <a:pPr>
              <a:buNone/>
            </a:pPr>
            <a:r>
              <a:rPr lang="en-US" sz="4000" dirty="0" smtClean="0"/>
              <a:t>catchy music	 	</a:t>
            </a:r>
            <a:r>
              <a:rPr lang="en-US" sz="4000" b="1" dirty="0" smtClean="0"/>
              <a:t>eye catching	</a:t>
            </a:r>
            <a:r>
              <a:rPr lang="en-US" sz="4000" dirty="0" smtClean="0"/>
              <a:t>	very energetic</a:t>
            </a:r>
          </a:p>
          <a:p>
            <a:pPr>
              <a:buNone/>
            </a:pPr>
            <a:r>
              <a:rPr lang="en-US" sz="4000" dirty="0" smtClean="0"/>
              <a:t>			</a:t>
            </a:r>
          </a:p>
          <a:p>
            <a:pPr>
              <a:buNone/>
            </a:pPr>
            <a:r>
              <a:rPr lang="en-US" sz="4000" dirty="0" err="1" smtClean="0"/>
              <a:t>colourful</a:t>
            </a:r>
            <a:r>
              <a:rPr lang="en-US" sz="4000" dirty="0" smtClean="0"/>
              <a:t>	sponsors my sport		interesting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> felt special after free offer		very classy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	‘free’ caught my eye     </a:t>
            </a:r>
            <a:r>
              <a:rPr lang="en-US" sz="4000" b="1" dirty="0" smtClean="0"/>
              <a:t>cheap/free 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3500" dirty="0" smtClean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/>
              <a:t>Findings-Feedback from young people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006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Young people exposed to alcohol marketing and advertising through 16 different channels. </a:t>
            </a:r>
          </a:p>
          <a:p>
            <a:r>
              <a:rPr lang="en-GB" sz="3200" dirty="0" smtClean="0"/>
              <a:t>Top 6 were television, internet, newspapers/magazines, street flyers, billboards and supermarkets/shops</a:t>
            </a:r>
          </a:p>
          <a:p>
            <a:r>
              <a:rPr lang="en-GB" sz="3200" dirty="0" smtClean="0"/>
              <a:t>Packaging of spirits/</a:t>
            </a:r>
            <a:r>
              <a:rPr lang="en-GB" sz="3200" dirty="0" err="1" smtClean="0"/>
              <a:t>alcopops</a:t>
            </a:r>
            <a:r>
              <a:rPr lang="en-GB" sz="3200" dirty="0" smtClean="0"/>
              <a:t> most attractive</a:t>
            </a:r>
          </a:p>
          <a:p>
            <a:r>
              <a:rPr lang="en-GB" sz="3200" dirty="0" smtClean="0"/>
              <a:t>Integrated marketing is common, 2/3rds reported this.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Summary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r>
              <a:rPr lang="en-GB" sz="2800" dirty="0" smtClean="0"/>
              <a:t>1 in every 4 marketing practice involved a price promotion. </a:t>
            </a:r>
          </a:p>
          <a:p>
            <a:r>
              <a:rPr lang="en-GB" sz="2800" dirty="0" smtClean="0"/>
              <a:t>Location for price promotion, street followed by supermarket. </a:t>
            </a:r>
          </a:p>
          <a:p>
            <a:r>
              <a:rPr lang="en-GB" sz="2800" dirty="0" smtClean="0"/>
              <a:t>Young people find alcohol marketing appealing-humour is the most important element, other aspects clever, cheap/free. </a:t>
            </a:r>
          </a:p>
          <a:p>
            <a:r>
              <a:rPr lang="en-GB" sz="2800" dirty="0" smtClean="0"/>
              <a:t>8 of the 10 most appealing alcohol marketing practices were TV ads.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Summary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Young people are exposed to extensive and pervasive alcohol advertising and marketing  on a regular basis. </a:t>
            </a:r>
          </a:p>
          <a:p>
            <a:r>
              <a:rPr lang="en-GB" dirty="0" smtClean="0"/>
              <a:t>Alcohol ads are effective, young people find them appealing. </a:t>
            </a:r>
          </a:p>
          <a:p>
            <a:r>
              <a:rPr lang="en-GB" dirty="0" smtClean="0"/>
              <a:t>Existing codes making little or no difference. </a:t>
            </a:r>
          </a:p>
          <a:p>
            <a:r>
              <a:rPr lang="en-GB" dirty="0" smtClean="0"/>
              <a:t>Research evidence shows that exposure to advertising and marketing increases the likelihood that young people will start to drink and to drink more. </a:t>
            </a:r>
          </a:p>
          <a:p>
            <a:r>
              <a:rPr lang="en-GB" dirty="0" smtClean="0"/>
              <a:t>Action is required to restrict and limit alcohol marketing and advertising to protect children and young people. 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n-GB" dirty="0" smtClean="0"/>
              <a:t>Conclusions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Representative body for 55 national voluntary youth organisations.</a:t>
            </a:r>
          </a:p>
          <a:p>
            <a:r>
              <a:rPr lang="en-GB" sz="3200" dirty="0" smtClean="0"/>
              <a:t>Member orgs working in every community with tens of thousands of children and young people</a:t>
            </a:r>
          </a:p>
          <a:p>
            <a:r>
              <a:rPr lang="en-GB" sz="3200" dirty="0" smtClean="0"/>
              <a:t>Recognised as a social partner</a:t>
            </a:r>
          </a:p>
          <a:p>
            <a:r>
              <a:rPr lang="en-GB" sz="3200" dirty="0" smtClean="0"/>
              <a:t>Recognised in legislation as representative of youth work interests.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Alcohol misuse and alcohol related harm among children and young people is a major issue for member organisations. </a:t>
            </a:r>
          </a:p>
          <a:p>
            <a:r>
              <a:rPr lang="en-GB" dirty="0" smtClean="0"/>
              <a:t>The statistics are a daily reality for youth workers on the ground. </a:t>
            </a:r>
          </a:p>
          <a:p>
            <a:r>
              <a:rPr lang="en-GB" dirty="0" smtClean="0"/>
              <a:t>Impact of alcohol misuse is more significant than other illegal drugs. </a:t>
            </a:r>
          </a:p>
          <a:p>
            <a:r>
              <a:rPr lang="en-GB" dirty="0" smtClean="0"/>
              <a:t>Traditionally lot of work done by youth orgs on education and awareness. </a:t>
            </a:r>
          </a:p>
          <a:p>
            <a:r>
              <a:rPr lang="en-GB" dirty="0" smtClean="0"/>
              <a:t>Growing recognition in last decade with liberalisation that problem was growing and education and awareness was having little or no influence in isolation. (proven by research) 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n-GB" dirty="0" smtClean="0"/>
              <a:t>Context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Evidence based approach led us to pursue advocacy around the key issues such as availability, price, marketing and advertising.</a:t>
            </a:r>
          </a:p>
          <a:p>
            <a:r>
              <a:rPr lang="en-GB" dirty="0" smtClean="0"/>
              <a:t>Child Protection issue-delay age at which young people start to drink and quantities, strength and frequency</a:t>
            </a:r>
          </a:p>
          <a:p>
            <a:r>
              <a:rPr lang="en-GB" dirty="0" smtClean="0"/>
              <a:t>NYCI had also participated in Liquor Licensing Commission, STFA, Special Initiative on Alcohol. </a:t>
            </a:r>
          </a:p>
          <a:p>
            <a:r>
              <a:rPr lang="en-GB" dirty="0" smtClean="0"/>
              <a:t>NYCI come to conclusion that action was required on alcohol advertising and marketing to protect children and young people as part of an overall package of measures.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n-GB" dirty="0" smtClean="0"/>
              <a:t>Our Approach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Ireland had given a commitment to protect children from pressures to drink (WHO/EU)</a:t>
            </a:r>
          </a:p>
          <a:p>
            <a:r>
              <a:rPr lang="en-GB" dirty="0" smtClean="0"/>
              <a:t>2002 interim Strategic Taskforce on Alcohol (STFA) recommended reduction in exposure. </a:t>
            </a:r>
          </a:p>
          <a:p>
            <a:r>
              <a:rPr lang="en-GB" dirty="0" smtClean="0"/>
              <a:t>2004 STFA final report recommended legislation. </a:t>
            </a:r>
          </a:p>
          <a:p>
            <a:r>
              <a:rPr lang="en-GB" dirty="0" smtClean="0"/>
              <a:t>2003 DOHC proposed legislation-agreed by Govt</a:t>
            </a:r>
          </a:p>
          <a:p>
            <a:r>
              <a:rPr lang="en-GB" dirty="0" smtClean="0"/>
              <a:t>By 2005, this was replaced by a “voluntary code” and revised in 2008.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1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We want effective measures-code is window dressing. </a:t>
            </a:r>
          </a:p>
          <a:p>
            <a:r>
              <a:rPr lang="en-GB" dirty="0" smtClean="0"/>
              <a:t>Provides political cover to Government and allows industry to give the impression of action when there is no impact. </a:t>
            </a:r>
          </a:p>
          <a:p>
            <a:r>
              <a:rPr lang="en-GB" dirty="0" smtClean="0"/>
              <a:t>Code is akin to drinks industry writing its own exam questions and correcting the results. </a:t>
            </a:r>
          </a:p>
          <a:p>
            <a:r>
              <a:rPr lang="en-GB" dirty="0" smtClean="0"/>
              <a:t>Does very little to address quantity, lack of independent monitoring and no consequences even when weak provisions are breached. </a:t>
            </a:r>
          </a:p>
          <a:p>
            <a:r>
              <a:rPr lang="en-GB" dirty="0" smtClean="0"/>
              <a:t>Industry accepts that advertising and marketing is a problem by agreeing to a code.</a:t>
            </a:r>
          </a:p>
          <a:p>
            <a:r>
              <a:rPr lang="en-GB" dirty="0" smtClean="0"/>
              <a:t>In the absence of meaningful action we explored other options to build the case for legislation. 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NYCI Position on Code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r>
              <a:rPr lang="en-GB" dirty="0" smtClean="0"/>
              <a:t>Is Ireland’s stated commitment “to protect young people from the pressures to drink” reflected in actual experience of young people?</a:t>
            </a:r>
          </a:p>
          <a:p>
            <a:r>
              <a:rPr lang="en-GB" dirty="0" smtClean="0"/>
              <a:t>Key aspect for NYCI was young person’s perspective/participation. In line with our participation policy and national children’s strategy.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Research Question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To map young people’s exposure to alcohol marketing, as documented by young people. </a:t>
            </a:r>
          </a:p>
          <a:p>
            <a:r>
              <a:rPr lang="en-GB" dirty="0" smtClean="0"/>
              <a:t>Mapping is defined as the detailed description and documentation by young people of alcohol marketing practices they are exposed to in their daily lives. </a:t>
            </a:r>
          </a:p>
          <a:p>
            <a:r>
              <a:rPr lang="en-GB" dirty="0" smtClean="0"/>
              <a:t>Dr. Ann Hope was contracted by NYCI to undertake the research project and write the final report. </a:t>
            </a:r>
          </a:p>
          <a:p>
            <a:r>
              <a:rPr lang="en-GB" dirty="0" smtClean="0"/>
              <a:t>Marie-Claire McAleer NYCI also worked closely with Dr. Hope on research methodology and report. </a:t>
            </a:r>
          </a:p>
          <a:p>
            <a:r>
              <a:rPr lang="en-GB" dirty="0" smtClean="0"/>
              <a:t>Niamh McCrea contracted as youth leader to supported and coordinated the participation of the young people. </a:t>
            </a:r>
          </a:p>
          <a:p>
            <a:r>
              <a:rPr lang="en-GB" dirty="0" smtClean="0"/>
              <a:t>Acknowledge funding from HSE to complete this research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Overview  of the Research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Selected 16 young people from 4 regions</a:t>
            </a:r>
          </a:p>
          <a:p>
            <a:r>
              <a:rPr lang="en-GB" dirty="0" smtClean="0"/>
              <a:t>Most aged 16/17, some 18/19 </a:t>
            </a:r>
          </a:p>
          <a:p>
            <a:r>
              <a:rPr lang="en-GB" dirty="0" smtClean="0"/>
              <a:t>Young People were trained in research process.</a:t>
            </a:r>
          </a:p>
          <a:p>
            <a:r>
              <a:rPr lang="en-GB" dirty="0" smtClean="0"/>
              <a:t>Protocol developed so that data collection was systemic-given record sheets, camera and asked to keep diary. </a:t>
            </a:r>
          </a:p>
          <a:p>
            <a:r>
              <a:rPr lang="en-GB" dirty="0" smtClean="0"/>
              <a:t>Support from youth leader throughout. </a:t>
            </a:r>
          </a:p>
          <a:p>
            <a:r>
              <a:rPr lang="en-GB" dirty="0" smtClean="0"/>
              <a:t>Data collection took place in 4</a:t>
            </a:r>
            <a:r>
              <a:rPr lang="en-GB" baseline="30000" dirty="0" smtClean="0"/>
              <a:t>th</a:t>
            </a:r>
            <a:r>
              <a:rPr lang="en-GB" dirty="0" smtClean="0"/>
              <a:t> quarter 2007. </a:t>
            </a:r>
          </a:p>
          <a:p>
            <a:r>
              <a:rPr lang="en-GB" dirty="0" smtClean="0"/>
              <a:t>Debriefing day at end of data collection.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Methodology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</TotalTime>
  <Words>892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Concourse</vt:lpstr>
      <vt:lpstr>Worksheet</vt:lpstr>
      <vt:lpstr>Chart</vt:lpstr>
      <vt:lpstr>“Have We Bottled It” Presentation  </vt:lpstr>
      <vt:lpstr>Introduction</vt:lpstr>
      <vt:lpstr>Context </vt:lpstr>
      <vt:lpstr>Our Approach </vt:lpstr>
      <vt:lpstr>Background</vt:lpstr>
      <vt:lpstr>NYCI Position on Code </vt:lpstr>
      <vt:lpstr>Research Question </vt:lpstr>
      <vt:lpstr>Overview  of the Research </vt:lpstr>
      <vt:lpstr>Methodology </vt:lpstr>
      <vt:lpstr>Findings -Product</vt:lpstr>
      <vt:lpstr>Slide 11</vt:lpstr>
      <vt:lpstr>Findings </vt:lpstr>
      <vt:lpstr>Findings </vt:lpstr>
      <vt:lpstr>Findings-Top 5 Appealing Ads </vt:lpstr>
      <vt:lpstr>Findings-Feedback from young people</vt:lpstr>
      <vt:lpstr>Summary </vt:lpstr>
      <vt:lpstr>Summary  </vt:lpstr>
      <vt:lpstr>Conclusions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 </cp:lastModifiedBy>
  <cp:revision>29</cp:revision>
  <dcterms:created xsi:type="dcterms:W3CDTF">2010-09-14T17:38:22Z</dcterms:created>
  <dcterms:modified xsi:type="dcterms:W3CDTF">2010-10-13T14:38:17Z</dcterms:modified>
</cp:coreProperties>
</file>